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 id="2147483701" r:id="rId2"/>
    <p:sldMasterId id="2147483683" r:id="rId3"/>
    <p:sldMasterId id="2147483648" r:id="rId4"/>
  </p:sldMasterIdLst>
  <p:notesMasterIdLst>
    <p:notesMasterId r:id="rId202"/>
  </p:notesMasterIdLst>
  <p:handoutMasterIdLst>
    <p:handoutMasterId r:id="rId203"/>
  </p:handoutMasterIdLst>
  <p:sldIdLst>
    <p:sldId id="256" r:id="rId5"/>
    <p:sldId id="258" r:id="rId6"/>
    <p:sldId id="356" r:id="rId7"/>
    <p:sldId id="262" r:id="rId8"/>
    <p:sldId id="354" r:id="rId9"/>
    <p:sldId id="295" r:id="rId10"/>
    <p:sldId id="328" r:id="rId11"/>
    <p:sldId id="436" r:id="rId12"/>
    <p:sldId id="438" r:id="rId13"/>
    <p:sldId id="437" r:id="rId14"/>
    <p:sldId id="439" r:id="rId15"/>
    <p:sldId id="440" r:id="rId16"/>
    <p:sldId id="441" r:id="rId17"/>
    <p:sldId id="369" r:id="rId18"/>
    <p:sldId id="390" r:id="rId19"/>
    <p:sldId id="400" r:id="rId20"/>
    <p:sldId id="336" r:id="rId21"/>
    <p:sldId id="442" r:id="rId22"/>
    <p:sldId id="443" r:id="rId23"/>
    <p:sldId id="444" r:id="rId24"/>
    <p:sldId id="445" r:id="rId25"/>
    <p:sldId id="446" r:id="rId26"/>
    <p:sldId id="447" r:id="rId27"/>
    <p:sldId id="370" r:id="rId28"/>
    <p:sldId id="401" r:id="rId29"/>
    <p:sldId id="391" r:id="rId30"/>
    <p:sldId id="337" r:id="rId31"/>
    <p:sldId id="448" r:id="rId32"/>
    <p:sldId id="449" r:id="rId33"/>
    <p:sldId id="450" r:id="rId34"/>
    <p:sldId id="451" r:id="rId35"/>
    <p:sldId id="452" r:id="rId36"/>
    <p:sldId id="371" r:id="rId37"/>
    <p:sldId id="393" r:id="rId38"/>
    <p:sldId id="402" r:id="rId39"/>
    <p:sldId id="338" r:id="rId40"/>
    <p:sldId id="453" r:id="rId41"/>
    <p:sldId id="454" r:id="rId42"/>
    <p:sldId id="455" r:id="rId43"/>
    <p:sldId id="456" r:id="rId44"/>
    <p:sldId id="457" r:id="rId45"/>
    <p:sldId id="372" r:id="rId46"/>
    <p:sldId id="394" r:id="rId47"/>
    <p:sldId id="403" r:id="rId48"/>
    <p:sldId id="342" r:id="rId49"/>
    <p:sldId id="458" r:id="rId50"/>
    <p:sldId id="459" r:id="rId51"/>
    <p:sldId id="460" r:id="rId52"/>
    <p:sldId id="461" r:id="rId53"/>
    <p:sldId id="462" r:id="rId54"/>
    <p:sldId id="463" r:id="rId55"/>
    <p:sldId id="464" r:id="rId56"/>
    <p:sldId id="373" r:id="rId57"/>
    <p:sldId id="395" r:id="rId58"/>
    <p:sldId id="404" r:id="rId59"/>
    <p:sldId id="430" r:id="rId60"/>
    <p:sldId id="465" r:id="rId61"/>
    <p:sldId id="466" r:id="rId62"/>
    <p:sldId id="467" r:id="rId63"/>
    <p:sldId id="468" r:id="rId64"/>
    <p:sldId id="469" r:id="rId65"/>
    <p:sldId id="374" r:id="rId66"/>
    <p:sldId id="396" r:id="rId67"/>
    <p:sldId id="470" r:id="rId68"/>
    <p:sldId id="341" r:id="rId69"/>
    <p:sldId id="471" r:id="rId70"/>
    <p:sldId id="472" r:id="rId71"/>
    <p:sldId id="473" r:id="rId72"/>
    <p:sldId id="474" r:id="rId73"/>
    <p:sldId id="475" r:id="rId74"/>
    <p:sldId id="375" r:id="rId75"/>
    <p:sldId id="397" r:id="rId76"/>
    <p:sldId id="399" r:id="rId77"/>
    <p:sldId id="431" r:id="rId78"/>
    <p:sldId id="476" r:id="rId79"/>
    <p:sldId id="477" r:id="rId80"/>
    <p:sldId id="478" r:id="rId81"/>
    <p:sldId id="479" r:id="rId82"/>
    <p:sldId id="480" r:id="rId83"/>
    <p:sldId id="376" r:id="rId84"/>
    <p:sldId id="398" r:id="rId85"/>
    <p:sldId id="417" r:id="rId86"/>
    <p:sldId id="432" r:id="rId87"/>
    <p:sldId id="481" r:id="rId88"/>
    <p:sldId id="482" r:id="rId89"/>
    <p:sldId id="483" r:id="rId90"/>
    <p:sldId id="484" r:id="rId91"/>
    <p:sldId id="485" r:id="rId92"/>
    <p:sldId id="377" r:id="rId93"/>
    <p:sldId id="405" r:id="rId94"/>
    <p:sldId id="418" r:id="rId95"/>
    <p:sldId id="433" r:id="rId96"/>
    <p:sldId id="486" r:id="rId97"/>
    <p:sldId id="487" r:id="rId98"/>
    <p:sldId id="488" r:id="rId99"/>
    <p:sldId id="489" r:id="rId100"/>
    <p:sldId id="490" r:id="rId101"/>
    <p:sldId id="378" r:id="rId102"/>
    <p:sldId id="419" r:id="rId103"/>
    <p:sldId id="406" r:id="rId104"/>
    <p:sldId id="339" r:id="rId105"/>
    <p:sldId id="491" r:id="rId106"/>
    <p:sldId id="492" r:id="rId107"/>
    <p:sldId id="493" r:id="rId108"/>
    <p:sldId id="494" r:id="rId109"/>
    <p:sldId id="495" r:id="rId110"/>
    <p:sldId id="496" r:id="rId111"/>
    <p:sldId id="379" r:id="rId112"/>
    <p:sldId id="420" r:id="rId113"/>
    <p:sldId id="407" r:id="rId114"/>
    <p:sldId id="434" r:id="rId115"/>
    <p:sldId id="497" r:id="rId116"/>
    <p:sldId id="498" r:id="rId117"/>
    <p:sldId id="499" r:id="rId118"/>
    <p:sldId id="500" r:id="rId119"/>
    <p:sldId id="501" r:id="rId120"/>
    <p:sldId id="380" r:id="rId121"/>
    <p:sldId id="416" r:id="rId122"/>
    <p:sldId id="421" r:id="rId123"/>
    <p:sldId id="326" r:id="rId124"/>
    <p:sldId id="502" r:id="rId125"/>
    <p:sldId id="503" r:id="rId126"/>
    <p:sldId id="504" r:id="rId127"/>
    <p:sldId id="505" r:id="rId128"/>
    <p:sldId id="506" r:id="rId129"/>
    <p:sldId id="381" r:id="rId130"/>
    <p:sldId id="415" r:id="rId131"/>
    <p:sldId id="422" r:id="rId132"/>
    <p:sldId id="327" r:id="rId133"/>
    <p:sldId id="507" r:id="rId134"/>
    <p:sldId id="508" r:id="rId135"/>
    <p:sldId id="509" r:id="rId136"/>
    <p:sldId id="510" r:id="rId137"/>
    <p:sldId id="511" r:id="rId138"/>
    <p:sldId id="512" r:id="rId139"/>
    <p:sldId id="513" r:id="rId140"/>
    <p:sldId id="514" r:id="rId141"/>
    <p:sldId id="382" r:id="rId142"/>
    <p:sldId id="408" r:id="rId143"/>
    <p:sldId id="423" r:id="rId144"/>
    <p:sldId id="346" r:id="rId145"/>
    <p:sldId id="515" r:id="rId146"/>
    <p:sldId id="516" r:id="rId147"/>
    <p:sldId id="517" r:id="rId148"/>
    <p:sldId id="518" r:id="rId149"/>
    <p:sldId id="519" r:id="rId150"/>
    <p:sldId id="383" r:id="rId151"/>
    <p:sldId id="409" r:id="rId152"/>
    <p:sldId id="424" r:id="rId153"/>
    <p:sldId id="358" r:id="rId154"/>
    <p:sldId id="520" r:id="rId155"/>
    <p:sldId id="521" r:id="rId156"/>
    <p:sldId id="522" r:id="rId157"/>
    <p:sldId id="523" r:id="rId158"/>
    <p:sldId id="524" r:id="rId159"/>
    <p:sldId id="384" r:id="rId160"/>
    <p:sldId id="410" r:id="rId161"/>
    <p:sldId id="425" r:id="rId162"/>
    <p:sldId id="359" r:id="rId163"/>
    <p:sldId id="525" r:id="rId164"/>
    <p:sldId id="526" r:id="rId165"/>
    <p:sldId id="527" r:id="rId166"/>
    <p:sldId id="528" r:id="rId167"/>
    <p:sldId id="529" r:id="rId168"/>
    <p:sldId id="385" r:id="rId169"/>
    <p:sldId id="411" r:id="rId170"/>
    <p:sldId id="426" r:id="rId171"/>
    <p:sldId id="362" r:id="rId172"/>
    <p:sldId id="530" r:id="rId173"/>
    <p:sldId id="531" r:id="rId174"/>
    <p:sldId id="532" r:id="rId175"/>
    <p:sldId id="533" r:id="rId176"/>
    <p:sldId id="534" r:id="rId177"/>
    <p:sldId id="386" r:id="rId178"/>
    <p:sldId id="412" r:id="rId179"/>
    <p:sldId id="427" r:id="rId180"/>
    <p:sldId id="363" r:id="rId181"/>
    <p:sldId id="535" r:id="rId182"/>
    <p:sldId id="536" r:id="rId183"/>
    <p:sldId id="537" r:id="rId184"/>
    <p:sldId id="538" r:id="rId185"/>
    <p:sldId id="539" r:id="rId186"/>
    <p:sldId id="387" r:id="rId187"/>
    <p:sldId id="413" r:id="rId188"/>
    <p:sldId id="428" r:id="rId189"/>
    <p:sldId id="435" r:id="rId190"/>
    <p:sldId id="540" r:id="rId191"/>
    <p:sldId id="541" r:id="rId192"/>
    <p:sldId id="542" r:id="rId193"/>
    <p:sldId id="543" r:id="rId194"/>
    <p:sldId id="544" r:id="rId195"/>
    <p:sldId id="545" r:id="rId196"/>
    <p:sldId id="388" r:id="rId197"/>
    <p:sldId id="414" r:id="rId198"/>
    <p:sldId id="429" r:id="rId199"/>
    <p:sldId id="349" r:id="rId200"/>
    <p:sldId id="353" r:id="rId20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F6637"/>
    <a:srgbClr val="5FBCEB"/>
    <a:srgbClr val="F3B7B7"/>
    <a:srgbClr val="251F35"/>
    <a:srgbClr val="0916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3462" autoAdjust="0"/>
  </p:normalViewPr>
  <p:slideViewPr>
    <p:cSldViewPr>
      <p:cViewPr varScale="1">
        <p:scale>
          <a:sx n="140" d="100"/>
          <a:sy n="140" d="100"/>
        </p:scale>
        <p:origin x="706" y="8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theme" Target="theme/theme1.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tableStyles" Target="tableStyles.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slide" Target="slides/slide195.xml"/><Relationship Id="rId203"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190" Type="http://schemas.openxmlformats.org/officeDocument/2006/relationships/slide" Target="slides/slide186.xml"/><Relationship Id="rId204"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notesMaster" Target="notesMasters/notesMaster1.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FCF21A-AB3F-4343-8873-62AC1DF8EFE2}" type="datetimeFigureOut">
              <a:rPr lang="en-US" smtClean="0"/>
              <a:t>10/20/2025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1F902D-40F3-47AB-B2EB-3F8AC721439B}" type="slidenum">
              <a:rPr lang="en-US" smtClean="0"/>
              <a:t>‹#›</a:t>
            </a:fld>
            <a:endParaRPr lang="en-US"/>
          </a:p>
        </p:txBody>
      </p:sp>
    </p:spTree>
    <p:extLst>
      <p:ext uri="{BB962C8B-B14F-4D97-AF65-F5344CB8AC3E}">
        <p14:creationId xmlns:p14="http://schemas.microsoft.com/office/powerpoint/2010/main" val="49360088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C9EBD4-424E-43FA-8376-3A97F525CC1E}" type="datetimeFigureOut">
              <a:rPr lang="en-US" smtClean="0"/>
              <a:t>10/20/2025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4CCE31-D0AE-42F7-AB38-DDE4EF98D242}" type="slidenum">
              <a:rPr lang="en-US" smtClean="0"/>
              <a:t>‹#›</a:t>
            </a:fld>
            <a:endParaRPr lang="en-US"/>
          </a:p>
        </p:txBody>
      </p:sp>
    </p:spTree>
    <p:extLst>
      <p:ext uri="{BB962C8B-B14F-4D97-AF65-F5344CB8AC3E}">
        <p14:creationId xmlns:p14="http://schemas.microsoft.com/office/powerpoint/2010/main" val="29248880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Next we will share with you an overview NBM Class </a:t>
            </a:r>
          </a:p>
        </p:txBody>
      </p:sp>
    </p:spTree>
    <p:extLst>
      <p:ext uri="{BB962C8B-B14F-4D97-AF65-F5344CB8AC3E}">
        <p14:creationId xmlns:p14="http://schemas.microsoft.com/office/powerpoint/2010/main" val="361910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to page 4 of the new board member manual </a:t>
            </a:r>
          </a:p>
          <a:p>
            <a:r>
              <a:rPr lang="en-US" dirty="0"/>
              <a:t>Next is a video you can use for orientation or on your web sit on what a housing coop is </a:t>
            </a:r>
          </a:p>
        </p:txBody>
      </p:sp>
    </p:spTree>
    <p:extLst>
      <p:ext uri="{BB962C8B-B14F-4D97-AF65-F5344CB8AC3E}">
        <p14:creationId xmlns:p14="http://schemas.microsoft.com/office/powerpoint/2010/main" val="3184649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721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C0D8B-525B-1AB6-714D-20522CC3F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58755-9827-8556-2356-5FBA65EE0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4B20CE-23A5-9C7C-806F-73B371A8E94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4917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AC486-3D4F-D520-38F4-06879279DC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56F1F-E400-CE95-EB48-6F880FEB8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2BED9-9046-D58D-9F95-62CD6D25A29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253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7608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C07D-0EF1-6564-9D6C-469A215B0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5F3CD-31B7-CE84-5706-60E0B0253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EE7CDF-60C4-6BED-6806-A0217FA5F99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6950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3ADC3-1B3B-A37B-FB57-E693F2F06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57B6B-2F58-5FF9-8D1A-3DB3F40D1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6303A5-5C35-49F5-930C-393EA8CCE27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232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6AF80-5D6C-5A06-9B95-DA3A2FB45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36B6E-31A9-7B3B-6D2E-252C71A45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0F1F4E-2ED6-5383-C21F-22B42B4FC04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966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7C919-C61F-D374-392A-F28E0DB3FF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A1C37-C80A-1222-3EEB-6DFF9393A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7ADFB-22C1-8017-C13E-3F9E33F3B7D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9491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B2C8E-0ECB-2D58-F6BC-9CAB57336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98F9C-C583-DE9E-1FAA-FBA1DAB79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1DF8F-FCC5-DA6B-9634-7FBA7304D0B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90975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BF110-8654-0F6B-9241-967656836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AF5CE0-F2FF-EB0E-48F5-179E18D70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D7AD2-1A1D-E338-8DC3-D152336A9A6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321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38D22-0513-35C4-76FA-C796B9CED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CE4A36-83C8-DE3E-50AA-509FEF6B2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C01994-EE25-BC83-6941-44826EA8F05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1002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F4FDE-1247-6BEE-D4E0-9E2D224DC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9BF47-6AD9-600D-B144-309776ABB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6E99D1-400D-5B28-ACFE-64D89CEF798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9029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93727-03A0-B282-31C9-BF950AF7F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472F0-1C98-CCA2-973A-9A80E13CC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21FE8-0D8B-2910-350F-68DDCEBE7B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7630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9C32B-93D4-AE56-8F8B-65CCB78F9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7C810-764F-5566-40A1-80EB9081C6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6D1BE-7C71-1BB8-4461-69021C5EF42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9045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698EB-007D-CE4A-C5EC-74F1E76841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379D0-4E90-0D5E-9958-F22E3A035C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E94DD-19FF-60B3-B992-0FC6ABC92B8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638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18397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D01A5-26AF-E525-0102-E699475B8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088FA-8AE5-BBA4-D6F2-191060378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E5E1C-CD47-FAEB-ADF0-236EBF08670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5112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37803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5" name="Rectangle 14"/>
          <p:cNvSpPr/>
          <p:nvPr userDrawn="1"/>
        </p:nvSpPr>
        <p:spPr>
          <a:xfrm>
            <a:off x="11414" y="10607"/>
            <a:ext cx="9121170" cy="3606533"/>
          </a:xfrm>
          <a:prstGeom prst="rect">
            <a:avLst/>
          </a:prstGeom>
          <a:solidFill>
            <a:schemeClr val="tx1">
              <a:lumMod val="95000"/>
              <a:lumOff val="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76200" y="3787073"/>
            <a:ext cx="9448800" cy="1197621"/>
            <a:chOff x="-76200" y="4114800"/>
            <a:chExt cx="9448800" cy="800100"/>
          </a:xfrm>
        </p:grpSpPr>
        <p:sp>
          <p:nvSpPr>
            <p:cNvPr id="10" name="Rectangle 9"/>
            <p:cNvSpPr/>
            <p:nvPr userDrawn="1"/>
          </p:nvSpPr>
          <p:spPr>
            <a:xfrm>
              <a:off x="-76200" y="4114800"/>
              <a:ext cx="9296400" cy="800100"/>
            </a:xfrm>
            <a:prstGeom prst="rect">
              <a:avLst/>
            </a:prstGeom>
            <a:solidFill>
              <a:schemeClr val="accent6">
                <a:lumMod val="50000"/>
                <a:alpha val="54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
            <p:cNvSpPr/>
            <p:nvPr userDrawn="1"/>
          </p:nvSpPr>
          <p:spPr>
            <a:xfrm rot="16200000" flipH="1">
              <a:off x="4401974" y="-112876"/>
              <a:ext cx="685800" cy="9255452"/>
            </a:xfrm>
            <a:custGeom>
              <a:avLst/>
              <a:gdLst>
                <a:gd name="connsiteX0" fmla="*/ 0 w 533400"/>
                <a:gd name="connsiteY0" fmla="*/ 533400 h 533400"/>
                <a:gd name="connsiteX1" fmla="*/ 266700 w 533400"/>
                <a:gd name="connsiteY1" fmla="*/ 0 h 533400"/>
                <a:gd name="connsiteX2" fmla="*/ 533400 w 533400"/>
                <a:gd name="connsiteY2" fmla="*/ 533400 h 533400"/>
                <a:gd name="connsiteX3" fmla="*/ 0 w 533400"/>
                <a:gd name="connsiteY3" fmla="*/ 533400 h 533400"/>
                <a:gd name="connsiteX0" fmla="*/ 0 w 533400"/>
                <a:gd name="connsiteY0" fmla="*/ 533400 h 533400"/>
                <a:gd name="connsiteX1" fmla="*/ 266700 w 533400"/>
                <a:gd name="connsiteY1" fmla="*/ 0 h 533400"/>
                <a:gd name="connsiteX2" fmla="*/ 305827 w 533400"/>
                <a:gd name="connsiteY2" fmla="*/ 73120 h 533400"/>
                <a:gd name="connsiteX3" fmla="*/ 533400 w 533400"/>
                <a:gd name="connsiteY3" fmla="*/ 533400 h 533400"/>
                <a:gd name="connsiteX4" fmla="*/ 0 w 533400"/>
                <a:gd name="connsiteY4" fmla="*/ 533400 h 533400"/>
                <a:gd name="connsiteX0" fmla="*/ 0 w 533400"/>
                <a:gd name="connsiteY0" fmla="*/ 533400 h 533400"/>
                <a:gd name="connsiteX1" fmla="*/ 236815 w 533400"/>
                <a:gd name="connsiteY1" fmla="*/ 67369 h 533400"/>
                <a:gd name="connsiteX2" fmla="*/ 266700 w 533400"/>
                <a:gd name="connsiteY2" fmla="*/ 0 h 533400"/>
                <a:gd name="connsiteX3" fmla="*/ 305827 w 533400"/>
                <a:gd name="connsiteY3" fmla="*/ 73120 h 533400"/>
                <a:gd name="connsiteX4" fmla="*/ 533400 w 533400"/>
                <a:gd name="connsiteY4" fmla="*/ 533400 h 533400"/>
                <a:gd name="connsiteX5" fmla="*/ 0 w 533400"/>
                <a:gd name="connsiteY5" fmla="*/ 533400 h 533400"/>
                <a:gd name="connsiteX0" fmla="*/ 0 w 533400"/>
                <a:gd name="connsiteY0" fmla="*/ 498894 h 498894"/>
                <a:gd name="connsiteX1" fmla="*/ 236815 w 533400"/>
                <a:gd name="connsiteY1" fmla="*/ 32863 h 498894"/>
                <a:gd name="connsiteX2" fmla="*/ 266700 w 533400"/>
                <a:gd name="connsiteY2" fmla="*/ 0 h 498894"/>
                <a:gd name="connsiteX3" fmla="*/ 305827 w 533400"/>
                <a:gd name="connsiteY3" fmla="*/ 38614 h 498894"/>
                <a:gd name="connsiteX4" fmla="*/ 533400 w 533400"/>
                <a:gd name="connsiteY4" fmla="*/ 498894 h 498894"/>
                <a:gd name="connsiteX5" fmla="*/ 0 w 533400"/>
                <a:gd name="connsiteY5" fmla="*/ 498894 h 498894"/>
                <a:gd name="connsiteX0" fmla="*/ 0 w 533400"/>
                <a:gd name="connsiteY0" fmla="*/ 514286 h 514286"/>
                <a:gd name="connsiteX1" fmla="*/ 236815 w 533400"/>
                <a:gd name="connsiteY1" fmla="*/ 48255 h 514286"/>
                <a:gd name="connsiteX2" fmla="*/ 266700 w 533400"/>
                <a:gd name="connsiteY2" fmla="*/ 15392 h 514286"/>
                <a:gd name="connsiteX3" fmla="*/ 305827 w 533400"/>
                <a:gd name="connsiteY3" fmla="*/ 54006 h 514286"/>
                <a:gd name="connsiteX4" fmla="*/ 533400 w 533400"/>
                <a:gd name="connsiteY4" fmla="*/ 514286 h 514286"/>
                <a:gd name="connsiteX5" fmla="*/ 0 w 533400"/>
                <a:gd name="connsiteY5" fmla="*/ 514286 h 514286"/>
                <a:gd name="connsiteX0" fmla="*/ 0 w 533400"/>
                <a:gd name="connsiteY0" fmla="*/ 510461 h 510461"/>
                <a:gd name="connsiteX1" fmla="*/ 236815 w 533400"/>
                <a:gd name="connsiteY1" fmla="*/ 44430 h 510461"/>
                <a:gd name="connsiteX2" fmla="*/ 266700 w 533400"/>
                <a:gd name="connsiteY2" fmla="*/ 11567 h 510461"/>
                <a:gd name="connsiteX3" fmla="*/ 305827 w 533400"/>
                <a:gd name="connsiteY3" fmla="*/ 50181 h 510461"/>
                <a:gd name="connsiteX4" fmla="*/ 533400 w 533400"/>
                <a:gd name="connsiteY4" fmla="*/ 510461 h 510461"/>
                <a:gd name="connsiteX5" fmla="*/ 0 w 533400"/>
                <a:gd name="connsiteY5" fmla="*/ 510461 h 510461"/>
                <a:gd name="connsiteX0" fmla="*/ 0 w 533400"/>
                <a:gd name="connsiteY0" fmla="*/ 498934 h 498934"/>
                <a:gd name="connsiteX1" fmla="*/ 236815 w 533400"/>
                <a:gd name="connsiteY1" fmla="*/ 32903 h 498934"/>
                <a:gd name="connsiteX2" fmla="*/ 266700 w 533400"/>
                <a:gd name="connsiteY2" fmla="*/ 40 h 498934"/>
                <a:gd name="connsiteX3" fmla="*/ 305827 w 533400"/>
                <a:gd name="connsiteY3" fmla="*/ 38654 h 498934"/>
                <a:gd name="connsiteX4" fmla="*/ 533400 w 533400"/>
                <a:gd name="connsiteY4" fmla="*/ 498934 h 498934"/>
                <a:gd name="connsiteX5" fmla="*/ 0 w 533400"/>
                <a:gd name="connsiteY5" fmla="*/ 498934 h 498934"/>
                <a:gd name="connsiteX0" fmla="*/ 0 w 533400"/>
                <a:gd name="connsiteY0" fmla="*/ 498928 h 498928"/>
                <a:gd name="connsiteX1" fmla="*/ 236815 w 533400"/>
                <a:gd name="connsiteY1" fmla="*/ 32897 h 498928"/>
                <a:gd name="connsiteX2" fmla="*/ 266700 w 533400"/>
                <a:gd name="connsiteY2" fmla="*/ 34 h 498928"/>
                <a:gd name="connsiteX3" fmla="*/ 305827 w 533400"/>
                <a:gd name="connsiteY3" fmla="*/ 38648 h 498928"/>
                <a:gd name="connsiteX4" fmla="*/ 533400 w 533400"/>
                <a:gd name="connsiteY4" fmla="*/ 498928 h 498928"/>
                <a:gd name="connsiteX5" fmla="*/ 0 w 533400"/>
                <a:gd name="connsiteY5" fmla="*/ 498928 h 498928"/>
                <a:gd name="connsiteX0" fmla="*/ 0 w 533400"/>
                <a:gd name="connsiteY0" fmla="*/ 498928 h 498928"/>
                <a:gd name="connsiteX1" fmla="*/ 6014 w 533400"/>
                <a:gd name="connsiteY1" fmla="*/ 486054 h 498928"/>
                <a:gd name="connsiteX2" fmla="*/ 236815 w 533400"/>
                <a:gd name="connsiteY2" fmla="*/ 32897 h 498928"/>
                <a:gd name="connsiteX3" fmla="*/ 266700 w 533400"/>
                <a:gd name="connsiteY3" fmla="*/ 34 h 498928"/>
                <a:gd name="connsiteX4" fmla="*/ 305827 w 533400"/>
                <a:gd name="connsiteY4" fmla="*/ 38648 h 498928"/>
                <a:gd name="connsiteX5" fmla="*/ 533400 w 533400"/>
                <a:gd name="connsiteY5" fmla="*/ 498928 h 498928"/>
                <a:gd name="connsiteX6" fmla="*/ 0 w 533400"/>
                <a:gd name="connsiteY6" fmla="*/ 498928 h 498928"/>
                <a:gd name="connsiteX0" fmla="*/ 0 w 533400"/>
                <a:gd name="connsiteY0" fmla="*/ 509758 h 509758"/>
                <a:gd name="connsiteX1" fmla="*/ 6014 w 533400"/>
                <a:gd name="connsiteY1" fmla="*/ 496884 h 509758"/>
                <a:gd name="connsiteX2" fmla="*/ 236815 w 533400"/>
                <a:gd name="connsiteY2" fmla="*/ 43727 h 509758"/>
                <a:gd name="connsiteX3" fmla="*/ 266700 w 533400"/>
                <a:gd name="connsiteY3" fmla="*/ 10864 h 509758"/>
                <a:gd name="connsiteX4" fmla="*/ 305827 w 533400"/>
                <a:gd name="connsiteY4" fmla="*/ 49478 h 509758"/>
                <a:gd name="connsiteX5" fmla="*/ 527215 w 533400"/>
                <a:gd name="connsiteY5" fmla="*/ 498885 h 509758"/>
                <a:gd name="connsiteX6" fmla="*/ 533400 w 533400"/>
                <a:gd name="connsiteY6" fmla="*/ 509758 h 509758"/>
                <a:gd name="connsiteX7" fmla="*/ 0 w 533400"/>
                <a:gd name="connsiteY7" fmla="*/ 509758 h 509758"/>
                <a:gd name="connsiteX0" fmla="*/ 0 w 527215"/>
                <a:gd name="connsiteY0" fmla="*/ 509758 h 1430113"/>
                <a:gd name="connsiteX1" fmla="*/ 6014 w 527215"/>
                <a:gd name="connsiteY1" fmla="*/ 496884 h 1430113"/>
                <a:gd name="connsiteX2" fmla="*/ 236815 w 527215"/>
                <a:gd name="connsiteY2" fmla="*/ 43727 h 1430113"/>
                <a:gd name="connsiteX3" fmla="*/ 266700 w 527215"/>
                <a:gd name="connsiteY3" fmla="*/ 10864 h 1430113"/>
                <a:gd name="connsiteX4" fmla="*/ 305827 w 527215"/>
                <a:gd name="connsiteY4" fmla="*/ 49478 h 1430113"/>
                <a:gd name="connsiteX5" fmla="*/ 527215 w 527215"/>
                <a:gd name="connsiteY5" fmla="*/ 498885 h 1430113"/>
                <a:gd name="connsiteX6" fmla="*/ 526398 w 527215"/>
                <a:gd name="connsiteY6" fmla="*/ 1430113 h 1430113"/>
                <a:gd name="connsiteX7" fmla="*/ 0 w 527215"/>
                <a:gd name="connsiteY7" fmla="*/ 509758 h 1430113"/>
                <a:gd name="connsiteX0" fmla="*/ 1989 w 521201"/>
                <a:gd name="connsiteY0" fmla="*/ 1467126 h 1467126"/>
                <a:gd name="connsiteX1" fmla="*/ 0 w 521201"/>
                <a:gd name="connsiteY1" fmla="*/ 496884 h 1467126"/>
                <a:gd name="connsiteX2" fmla="*/ 230801 w 521201"/>
                <a:gd name="connsiteY2" fmla="*/ 43727 h 1467126"/>
                <a:gd name="connsiteX3" fmla="*/ 260686 w 521201"/>
                <a:gd name="connsiteY3" fmla="*/ 10864 h 1467126"/>
                <a:gd name="connsiteX4" fmla="*/ 299813 w 521201"/>
                <a:gd name="connsiteY4" fmla="*/ 49478 h 1467126"/>
                <a:gd name="connsiteX5" fmla="*/ 521201 w 521201"/>
                <a:gd name="connsiteY5" fmla="*/ 498885 h 1467126"/>
                <a:gd name="connsiteX6" fmla="*/ 520384 w 521201"/>
                <a:gd name="connsiteY6" fmla="*/ 1430113 h 1467126"/>
                <a:gd name="connsiteX7" fmla="*/ 1989 w 521201"/>
                <a:gd name="connsiteY7" fmla="*/ 1467126 h 1467126"/>
                <a:gd name="connsiteX0" fmla="*/ 1989 w 521201"/>
                <a:gd name="connsiteY0" fmla="*/ 1467126 h 2299712"/>
                <a:gd name="connsiteX1" fmla="*/ 0 w 521201"/>
                <a:gd name="connsiteY1" fmla="*/ 496884 h 2299712"/>
                <a:gd name="connsiteX2" fmla="*/ 230801 w 521201"/>
                <a:gd name="connsiteY2" fmla="*/ 43727 h 2299712"/>
                <a:gd name="connsiteX3" fmla="*/ 260686 w 521201"/>
                <a:gd name="connsiteY3" fmla="*/ 10864 h 2299712"/>
                <a:gd name="connsiteX4" fmla="*/ 299813 w 521201"/>
                <a:gd name="connsiteY4" fmla="*/ 49478 h 2299712"/>
                <a:gd name="connsiteX5" fmla="*/ 521201 w 521201"/>
                <a:gd name="connsiteY5" fmla="*/ 498885 h 2299712"/>
                <a:gd name="connsiteX6" fmla="*/ 520384 w 521201"/>
                <a:gd name="connsiteY6" fmla="*/ 2299712 h 2299712"/>
                <a:gd name="connsiteX7" fmla="*/ 1989 w 521201"/>
                <a:gd name="connsiteY7" fmla="*/ 1467126 h 2299712"/>
                <a:gd name="connsiteX0" fmla="*/ 0 w 521732"/>
                <a:gd name="connsiteY0" fmla="*/ 2379575 h 2379575"/>
                <a:gd name="connsiteX1" fmla="*/ 531 w 521732"/>
                <a:gd name="connsiteY1" fmla="*/ 496884 h 2379575"/>
                <a:gd name="connsiteX2" fmla="*/ 231332 w 521732"/>
                <a:gd name="connsiteY2" fmla="*/ 43727 h 2379575"/>
                <a:gd name="connsiteX3" fmla="*/ 261217 w 521732"/>
                <a:gd name="connsiteY3" fmla="*/ 10864 h 2379575"/>
                <a:gd name="connsiteX4" fmla="*/ 300344 w 521732"/>
                <a:gd name="connsiteY4" fmla="*/ 49478 h 2379575"/>
                <a:gd name="connsiteX5" fmla="*/ 521732 w 521732"/>
                <a:gd name="connsiteY5" fmla="*/ 498885 h 2379575"/>
                <a:gd name="connsiteX6" fmla="*/ 520915 w 521732"/>
                <a:gd name="connsiteY6" fmla="*/ 2299712 h 2379575"/>
                <a:gd name="connsiteX7" fmla="*/ 0 w 521732"/>
                <a:gd name="connsiteY7" fmla="*/ 2379575 h 2379575"/>
                <a:gd name="connsiteX0" fmla="*/ 0 w 530215"/>
                <a:gd name="connsiteY0" fmla="*/ 3397578 h 3397578"/>
                <a:gd name="connsiteX1" fmla="*/ 9014 w 530215"/>
                <a:gd name="connsiteY1" fmla="*/ 496884 h 3397578"/>
                <a:gd name="connsiteX2" fmla="*/ 239815 w 530215"/>
                <a:gd name="connsiteY2" fmla="*/ 43727 h 3397578"/>
                <a:gd name="connsiteX3" fmla="*/ 269700 w 530215"/>
                <a:gd name="connsiteY3" fmla="*/ 10864 h 3397578"/>
                <a:gd name="connsiteX4" fmla="*/ 308827 w 530215"/>
                <a:gd name="connsiteY4" fmla="*/ 49478 h 3397578"/>
                <a:gd name="connsiteX5" fmla="*/ 530215 w 530215"/>
                <a:gd name="connsiteY5" fmla="*/ 498885 h 3397578"/>
                <a:gd name="connsiteX6" fmla="*/ 529398 w 530215"/>
                <a:gd name="connsiteY6" fmla="*/ 2299712 h 3397578"/>
                <a:gd name="connsiteX7" fmla="*/ 0 w 530215"/>
                <a:gd name="connsiteY7" fmla="*/ 3397578 h 3397578"/>
                <a:gd name="connsiteX0" fmla="*/ 0 w 546368"/>
                <a:gd name="connsiteY0" fmla="*/ 3397578 h 3402548"/>
                <a:gd name="connsiteX1" fmla="*/ 9014 w 546368"/>
                <a:gd name="connsiteY1" fmla="*/ 496884 h 3402548"/>
                <a:gd name="connsiteX2" fmla="*/ 239815 w 546368"/>
                <a:gd name="connsiteY2" fmla="*/ 43727 h 3402548"/>
                <a:gd name="connsiteX3" fmla="*/ 269700 w 546368"/>
                <a:gd name="connsiteY3" fmla="*/ 10864 h 3402548"/>
                <a:gd name="connsiteX4" fmla="*/ 308827 w 546368"/>
                <a:gd name="connsiteY4" fmla="*/ 49478 h 3402548"/>
                <a:gd name="connsiteX5" fmla="*/ 530215 w 546368"/>
                <a:gd name="connsiteY5" fmla="*/ 498885 h 3402548"/>
                <a:gd name="connsiteX6" fmla="*/ 546365 w 546368"/>
                <a:gd name="connsiteY6" fmla="*/ 3402548 h 3402548"/>
                <a:gd name="connsiteX7" fmla="*/ 0 w 546368"/>
                <a:gd name="connsiteY7" fmla="*/ 3397578 h 3402548"/>
                <a:gd name="connsiteX0" fmla="*/ 403 w 538288"/>
                <a:gd name="connsiteY0" fmla="*/ 5196047 h 5196047"/>
                <a:gd name="connsiteX1" fmla="*/ 934 w 538288"/>
                <a:gd name="connsiteY1" fmla="*/ 496884 h 5196047"/>
                <a:gd name="connsiteX2" fmla="*/ 231735 w 538288"/>
                <a:gd name="connsiteY2" fmla="*/ 43727 h 5196047"/>
                <a:gd name="connsiteX3" fmla="*/ 261620 w 538288"/>
                <a:gd name="connsiteY3" fmla="*/ 10864 h 5196047"/>
                <a:gd name="connsiteX4" fmla="*/ 300747 w 538288"/>
                <a:gd name="connsiteY4" fmla="*/ 49478 h 5196047"/>
                <a:gd name="connsiteX5" fmla="*/ 522135 w 538288"/>
                <a:gd name="connsiteY5" fmla="*/ 498885 h 5196047"/>
                <a:gd name="connsiteX6" fmla="*/ 538285 w 538288"/>
                <a:gd name="connsiteY6" fmla="*/ 3402548 h 5196047"/>
                <a:gd name="connsiteX7" fmla="*/ 403 w 538288"/>
                <a:gd name="connsiteY7" fmla="*/ 5196047 h 5196047"/>
                <a:gd name="connsiteX0" fmla="*/ 403 w 538291"/>
                <a:gd name="connsiteY0" fmla="*/ 5196047 h 5201017"/>
                <a:gd name="connsiteX1" fmla="*/ 934 w 538291"/>
                <a:gd name="connsiteY1" fmla="*/ 496884 h 5201017"/>
                <a:gd name="connsiteX2" fmla="*/ 231735 w 538291"/>
                <a:gd name="connsiteY2" fmla="*/ 43727 h 5201017"/>
                <a:gd name="connsiteX3" fmla="*/ 261620 w 538291"/>
                <a:gd name="connsiteY3" fmla="*/ 10864 h 5201017"/>
                <a:gd name="connsiteX4" fmla="*/ 300747 w 538291"/>
                <a:gd name="connsiteY4" fmla="*/ 49478 h 5201017"/>
                <a:gd name="connsiteX5" fmla="*/ 522135 w 538291"/>
                <a:gd name="connsiteY5" fmla="*/ 498885 h 5201017"/>
                <a:gd name="connsiteX6" fmla="*/ 538288 w 538291"/>
                <a:gd name="connsiteY6" fmla="*/ 5201017 h 5201017"/>
                <a:gd name="connsiteX7" fmla="*/ 403 w 538291"/>
                <a:gd name="connsiteY7" fmla="*/ 5196047 h 5201017"/>
                <a:gd name="connsiteX0" fmla="*/ 403 w 538291"/>
                <a:gd name="connsiteY0" fmla="*/ 5185217 h 5190187"/>
                <a:gd name="connsiteX1" fmla="*/ 934 w 538291"/>
                <a:gd name="connsiteY1" fmla="*/ 486054 h 5190187"/>
                <a:gd name="connsiteX2" fmla="*/ 231735 w 538291"/>
                <a:gd name="connsiteY2" fmla="*/ 32897 h 5190187"/>
                <a:gd name="connsiteX3" fmla="*/ 261620 w 538291"/>
                <a:gd name="connsiteY3" fmla="*/ 34 h 5190187"/>
                <a:gd name="connsiteX4" fmla="*/ 300747 w 538291"/>
                <a:gd name="connsiteY4" fmla="*/ 38648 h 5190187"/>
                <a:gd name="connsiteX5" fmla="*/ 522135 w 538291"/>
                <a:gd name="connsiteY5" fmla="*/ 488055 h 5190187"/>
                <a:gd name="connsiteX6" fmla="*/ 538288 w 538291"/>
                <a:gd name="connsiteY6" fmla="*/ 5190187 h 5190187"/>
                <a:gd name="connsiteX7" fmla="*/ 403 w 538291"/>
                <a:gd name="connsiteY7" fmla="*/ 5185217 h 519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291" h="5190187">
                  <a:moveTo>
                    <a:pt x="403" y="5185217"/>
                  </a:moveTo>
                  <a:cubicBezTo>
                    <a:pt x="3408" y="4218319"/>
                    <a:pt x="-2071" y="1452952"/>
                    <a:pt x="934" y="486054"/>
                  </a:cubicBezTo>
                  <a:lnTo>
                    <a:pt x="231735" y="32897"/>
                  </a:lnTo>
                  <a:cubicBezTo>
                    <a:pt x="241171" y="18775"/>
                    <a:pt x="250118" y="-925"/>
                    <a:pt x="261620" y="34"/>
                  </a:cubicBezTo>
                  <a:cubicBezTo>
                    <a:pt x="273122" y="993"/>
                    <a:pt x="278335" y="-2667"/>
                    <a:pt x="300747" y="38648"/>
                  </a:cubicBezTo>
                  <a:lnTo>
                    <a:pt x="522135" y="488055"/>
                  </a:lnTo>
                  <a:cubicBezTo>
                    <a:pt x="521863" y="798464"/>
                    <a:pt x="538560" y="4879778"/>
                    <a:pt x="538288" y="5190187"/>
                  </a:cubicBezTo>
                  <a:lnTo>
                    <a:pt x="403" y="5185217"/>
                  </a:lnTo>
                  <a:close/>
                </a:path>
              </a:pathLst>
            </a:custGeom>
            <a:gradFill flip="none" rotWithShape="1">
              <a:gsLst>
                <a:gs pos="1667">
                  <a:schemeClr val="accent4">
                    <a:lumMod val="75000"/>
                    <a:alpha val="26000"/>
                  </a:schemeClr>
                </a:gs>
                <a:gs pos="40000">
                  <a:schemeClr val="accent4">
                    <a:lumMod val="60000"/>
                    <a:lumOff val="40000"/>
                    <a:alpha val="43000"/>
                  </a:schemeClr>
                </a:gs>
                <a:gs pos="100000">
                  <a:schemeClr val="accent6">
                    <a:lumMod val="50000"/>
                  </a:schemeClr>
                </a:gs>
              </a:gsLst>
              <a:lin ang="5400000" scaled="0"/>
              <a:tileRect/>
            </a:gradFill>
            <a:ln>
              <a:solidFill>
                <a:schemeClr val="tx1">
                  <a:lumMod val="95000"/>
                  <a:lumOff val="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box" hidden="1"/>
          <p:cNvSpPr/>
          <p:nvPr userDrawn="1"/>
        </p:nvSpPr>
        <p:spPr>
          <a:xfrm rot="10800000">
            <a:off x="9647" y="3930251"/>
            <a:ext cx="9144000" cy="1270399"/>
          </a:xfrm>
          <a:prstGeom prst="rect">
            <a:avLst/>
          </a:prstGeom>
          <a:gradFill flip="none" rotWithShape="1">
            <a:gsLst>
              <a:gs pos="69000">
                <a:schemeClr val="tx1">
                  <a:lumMod val="85000"/>
                  <a:lumOff val="15000"/>
                </a:schemeClr>
              </a:gs>
              <a:gs pos="99000">
                <a:schemeClr val="tx1">
                  <a:lumMod val="95000"/>
                  <a:lumOff val="5000"/>
                </a:schemeClr>
              </a:gs>
            </a:gsLst>
            <a:lin ang="5400000" scaled="0"/>
            <a:tileRect/>
          </a:gra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rtlCol="0" anchor="ctr"/>
          <a:lstStyle/>
          <a:p>
            <a:pPr algn="ct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C247432-1F92-4A68-A869-C28BBC8078FB}"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2" name="Title 1"/>
          <p:cNvSpPr>
            <a:spLocks noGrp="1"/>
          </p:cNvSpPr>
          <p:nvPr>
            <p:ph type="ctrTitle"/>
          </p:nvPr>
        </p:nvSpPr>
        <p:spPr>
          <a:xfrm>
            <a:off x="914400" y="4084361"/>
            <a:ext cx="7772400" cy="439601"/>
          </a:xfrm>
        </p:spPr>
        <p:txBody>
          <a:bodyPr anchor="b">
            <a:normAutofit/>
          </a:bodyPr>
          <a:lstStyle>
            <a:lvl1pPr algn="l">
              <a:defRPr sz="3200">
                <a:solidFill>
                  <a:schemeClr val="accent4">
                    <a:lumMod val="60000"/>
                    <a:lumOff val="40000"/>
                  </a:schemeClr>
                </a:solidFill>
              </a:defRPr>
            </a:lvl1pPr>
          </a:lstStyle>
          <a:p>
            <a:r>
              <a:rPr lang="en-US" dirty="0"/>
              <a:t>Click to edit Master title style</a:t>
            </a:r>
          </a:p>
        </p:txBody>
      </p:sp>
      <p:sp>
        <p:nvSpPr>
          <p:cNvPr id="3" name="Subtitle 2"/>
          <p:cNvSpPr>
            <a:spLocks noGrp="1"/>
          </p:cNvSpPr>
          <p:nvPr>
            <p:ph type="subTitle" idx="1"/>
          </p:nvPr>
        </p:nvSpPr>
        <p:spPr>
          <a:xfrm>
            <a:off x="914401" y="4514850"/>
            <a:ext cx="6400800" cy="514350"/>
          </a:xfrm>
        </p:spPr>
        <p:txBody>
          <a:bodyPr>
            <a:normAutofit/>
          </a:bodyPr>
          <a:lstStyle>
            <a:lvl1pPr marL="0" indent="0" algn="l">
              <a:buNone/>
              <a:defRPr sz="24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9" name="Rectangle 18"/>
          <p:cNvSpPr/>
          <p:nvPr userDrawn="1"/>
        </p:nvSpPr>
        <p:spPr>
          <a:xfrm>
            <a:off x="0" y="-68315"/>
            <a:ext cx="9089510" cy="3859265"/>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forging_sucess.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31" y="34716"/>
            <a:ext cx="9088143" cy="3550056"/>
          </a:xfrm>
          <a:prstGeom prst="rect">
            <a:avLst/>
          </a:prstGeom>
        </p:spPr>
      </p:pic>
      <p:sp>
        <p:nvSpPr>
          <p:cNvPr id="17" name="Rectangle 16"/>
          <p:cNvSpPr/>
          <p:nvPr userDrawn="1"/>
        </p:nvSpPr>
        <p:spPr>
          <a:xfrm>
            <a:off x="-76200" y="0"/>
            <a:ext cx="9296400" cy="358477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96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1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1"/>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81000" y="4343400"/>
            <a:ext cx="2133600" cy="273844"/>
          </a:xfrm>
          <a:prstGeom prst="rect">
            <a:avLst/>
          </a:prstGeom>
        </p:spPr>
        <p:txBody>
          <a:bodyPr/>
          <a:lstStyle/>
          <a:p>
            <a:fld id="{98D45A5A-CF7C-4B9A-9A30-5692713FB24D}" type="datetime1">
              <a:rPr lang="en-US" smtClean="0"/>
              <a:t>10/20/2025</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
        <p:nvSpPr>
          <p:cNvPr id="13" name="Content Placeholder 12"/>
          <p:cNvSpPr>
            <a:spLocks noGrp="1"/>
          </p:cNvSpPr>
          <p:nvPr>
            <p:ph sz="quarter" idx="13"/>
          </p:nvPr>
        </p:nvSpPr>
        <p:spPr>
          <a:xfrm>
            <a:off x="381000" y="685800"/>
            <a:ext cx="7772400" cy="30861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192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628650"/>
            <a:ext cx="7696200" cy="3028950"/>
          </a:xfrm>
        </p:spPr>
        <p:txBody>
          <a:bodyPr>
            <a:normAutofit/>
          </a:bodyPr>
          <a:lstStyle>
            <a:lvl1pPr marL="171450" indent="-171450">
              <a:buFont typeface="Arial" pitchFamily="34" charset="0"/>
              <a:buChar char="•"/>
              <a:defRPr sz="2400"/>
            </a:lvl1pPr>
            <a:lvl2pPr marL="628650" indent="-171450">
              <a:buFont typeface="Arial" pitchFamily="34" charset="0"/>
              <a:buChar char="•"/>
              <a:defRPr sz="2000"/>
            </a:lvl2pPr>
            <a:lvl3pPr marL="1085850" indent="-171450">
              <a:buFont typeface="Arial" pitchFamily="34" charset="0"/>
              <a:buChar char="•"/>
              <a:defRPr sz="1800"/>
            </a:lvl3pPr>
            <a:lvl4pPr marL="1543050" indent="-171450">
              <a:buFont typeface="Arial" pitchFamily="34" charset="0"/>
              <a:buChar char="•"/>
              <a:defRPr sz="1600"/>
            </a:lvl4pPr>
            <a:lvl5pPr marL="2000250" indent="-171450">
              <a:buFont typeface="Arial"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714F623E-4529-4013-8D91-10F9F68B3AC0}"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552632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bg>
      <p:bgPr>
        <a:solidFill>
          <a:schemeClr val="bg1"/>
        </a:solidFill>
        <a:effectLst/>
      </p:bgPr>
    </p:bg>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E4191-BA6B-4D15-AC6C-24E47B9675B9}" type="datetime1">
              <a:rPr lang="en-US" smtClean="0"/>
              <a:t>10/20/2025</a:t>
            </a:fld>
            <a:endParaRPr lang="en-US"/>
          </a:p>
        </p:txBody>
      </p:sp>
      <p:sp>
        <p:nvSpPr>
          <p:cNvPr id="14"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a:p>
        </p:txBody>
      </p:sp>
      <p:sp>
        <p:nvSpPr>
          <p:cNvPr id="3" name="Content Placeholder 2"/>
          <p:cNvSpPr>
            <a:spLocks noGrp="1"/>
          </p:cNvSpPr>
          <p:nvPr>
            <p:ph sz="quarter" idx="10"/>
          </p:nvPr>
        </p:nvSpPr>
        <p:spPr/>
        <p:txBody>
          <a:bodyPr/>
          <a:lstStyle>
            <a:lvl1pPr>
              <a:defRPr>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3473896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6043707-D22F-4204-A7C8-4F8185DDA1A8}" type="datetime1">
              <a:rPr lang="en-US" smtClean="0"/>
              <a:t>10/20/2025</a:t>
            </a:fld>
            <a:endParaRPr lang="en-US"/>
          </a:p>
        </p:txBody>
      </p:sp>
      <p:sp>
        <p:nvSpPr>
          <p:cNvPr id="14"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3606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943101"/>
            <a:ext cx="7086600" cy="1021556"/>
          </a:xfrm>
        </p:spPr>
        <p:txBody>
          <a:bodyPr anchor="t"/>
          <a:lstStyle>
            <a:lvl1pPr algn="l">
              <a:defRPr sz="4000" b="0" cap="all">
                <a:solidFill>
                  <a:schemeClr val="accent4">
                    <a:lumMod val="40000"/>
                    <a:lumOff val="60000"/>
                  </a:schemeClr>
                </a:solidFill>
              </a:defRPr>
            </a:lvl1pPr>
          </a:lstStyle>
          <a:p>
            <a:r>
              <a:rPr lang="en-US" dirty="0"/>
              <a:t>Click to edit Master title style</a:t>
            </a:r>
          </a:p>
        </p:txBody>
      </p:sp>
      <p:sp>
        <p:nvSpPr>
          <p:cNvPr id="3" name="Text Placeholder 2"/>
          <p:cNvSpPr>
            <a:spLocks noGrp="1"/>
          </p:cNvSpPr>
          <p:nvPr>
            <p:ph type="body" idx="1"/>
          </p:nvPr>
        </p:nvSpPr>
        <p:spPr>
          <a:xfrm>
            <a:off x="457200" y="817960"/>
            <a:ext cx="7086600" cy="1125140"/>
          </a:xfrm>
        </p:spPr>
        <p:txBody>
          <a:bodyPr anchor="b"/>
          <a:lstStyle>
            <a:lvl1pPr marL="0" indent="0">
              <a:buNone/>
              <a:defRPr sz="2000">
                <a:solidFill>
                  <a:schemeClr val="accent4">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DFD64D3F-EE09-4B59-B2C2-B7ACE6F4C6C7}"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29917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1600" y="1257300"/>
            <a:ext cx="3810000" cy="451485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05400" y="1314450"/>
            <a:ext cx="3810000" cy="451485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37D800A4-F02E-4450-B19D-40772C0A5F2D}"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737033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1314450"/>
            <a:ext cx="3732334"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14400" y="1885951"/>
            <a:ext cx="3732334" cy="382904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53000" y="1314450"/>
            <a:ext cx="3733800"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53000" y="1885951"/>
            <a:ext cx="3733800" cy="382904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AB612836-1ABE-46FA-9232-46CBA41E6B32}" type="datetime1">
              <a:rPr lang="en-US" smtClean="0"/>
              <a:t>10/20/2025</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14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D2D40BE4-1F75-4E0E-92D7-D2CFCD338D34}" type="datetime1">
              <a:rPr lang="en-US" smtClean="0"/>
              <a:t>10/20/2025</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314200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D74DC7AB-D724-42F1-8656-31C90B53F499}" type="datetime1">
              <a:rPr lang="en-US" smtClean="0"/>
              <a:t>10/20/2025</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61463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 y="100013"/>
            <a:ext cx="2438400" cy="871538"/>
          </a:xfrm>
        </p:spPr>
        <p:txBody>
          <a:bodyPr anchor="b"/>
          <a:lstStyle>
            <a:lvl1pPr algn="l">
              <a:defRPr sz="2000" b="1">
                <a:solidFill>
                  <a:schemeClr val="accent4">
                    <a:lumMod val="75000"/>
                  </a:schemeClr>
                </a:solidFill>
              </a:defRPr>
            </a:lvl1pPr>
          </a:lstStyle>
          <a:p>
            <a:r>
              <a:rPr lang="en-US" dirty="0"/>
              <a:t>Click to edit Master title style</a:t>
            </a:r>
          </a:p>
        </p:txBody>
      </p:sp>
      <p:sp>
        <p:nvSpPr>
          <p:cNvPr id="3" name="Content Placeholder 2"/>
          <p:cNvSpPr>
            <a:spLocks noGrp="1"/>
          </p:cNvSpPr>
          <p:nvPr>
            <p:ph idx="1"/>
          </p:nvPr>
        </p:nvSpPr>
        <p:spPr>
          <a:xfrm>
            <a:off x="2667000" y="114300"/>
            <a:ext cx="5638800" cy="365760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200" y="971551"/>
            <a:ext cx="2438400" cy="3657599"/>
          </a:xfrm>
        </p:spPr>
        <p:txBody>
          <a:bodyPr/>
          <a:lstStyle>
            <a:lvl1pPr marL="0" indent="0">
              <a:buNone/>
              <a:defRPr sz="1400">
                <a:solidFill>
                  <a:schemeClr val="accent4">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6DD32153-D34B-4878-A0F6-CD940CAFB934}"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972243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4171950"/>
            <a:ext cx="5486400" cy="425054"/>
          </a:xfrm>
        </p:spPr>
        <p:txBody>
          <a:bodyPr anchor="b"/>
          <a:lstStyle>
            <a:lvl1pPr algn="l">
              <a:defRPr sz="2000"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04800" y="1485900"/>
            <a:ext cx="5486400" cy="2686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304800" y="45970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89B122CC-5E24-40A5-822B-E5D761957513}"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976602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D8E03840-5187-4EDF-A5D9-F83C935AE945}"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151435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96200" y="228600"/>
            <a:ext cx="990600" cy="4388644"/>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05979"/>
            <a:ext cx="7162800" cy="438864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F6CBF8A2-C8CE-47DE-A56E-373192664C9F}"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076411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4767263"/>
            <a:ext cx="2133600" cy="273844"/>
          </a:xfrm>
          <a:prstGeom prst="rect">
            <a:avLst/>
          </a:prstGeom>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hasCustomPrompt="1"/>
          </p:nvPr>
        </p:nvSpPr>
        <p:spPr>
          <a:xfrm>
            <a:off x="2362200" y="10858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styles4</a:t>
            </a:r>
          </a:p>
        </p:txBody>
      </p:sp>
      <p:sp>
        <p:nvSpPr>
          <p:cNvPr id="7" name="Text Placeholder 8"/>
          <p:cNvSpPr>
            <a:spLocks noGrp="1"/>
          </p:cNvSpPr>
          <p:nvPr>
            <p:ph type="body" sz="quarter" idx="16"/>
          </p:nvPr>
        </p:nvSpPr>
        <p:spPr>
          <a:xfrm>
            <a:off x="2362200" y="18859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2362200" y="26860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2362200" y="34861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7934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5669756"/>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5669756"/>
            <a:ext cx="2133600" cy="273844"/>
          </a:xfrm>
          <a:prstGeom prst="rect">
            <a:avLst/>
          </a:prstGeo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914401"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2"/>
          </p:nvPr>
        </p:nvSpPr>
        <p:spPr>
          <a:xfrm>
            <a:off x="3619498"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4"/>
          </p:nvPr>
        </p:nvSpPr>
        <p:spPr>
          <a:xfrm>
            <a:off x="6324597"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5" name="Content Placeholder 2"/>
          <p:cNvSpPr>
            <a:spLocks noGrp="1"/>
          </p:cNvSpPr>
          <p:nvPr>
            <p:ph sz="half" idx="15"/>
          </p:nvPr>
        </p:nvSpPr>
        <p:spPr>
          <a:xfrm>
            <a:off x="914401" y="1245394"/>
            <a:ext cx="2514597"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6" name="Content Placeholder 3"/>
          <p:cNvSpPr>
            <a:spLocks noGrp="1"/>
          </p:cNvSpPr>
          <p:nvPr>
            <p:ph sz="half" idx="16"/>
          </p:nvPr>
        </p:nvSpPr>
        <p:spPr>
          <a:xfrm>
            <a:off x="3619497" y="1245394"/>
            <a:ext cx="2514600"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7" name="Content Placeholder 3"/>
          <p:cNvSpPr>
            <a:spLocks noGrp="1"/>
          </p:cNvSpPr>
          <p:nvPr>
            <p:ph sz="half" idx="17"/>
          </p:nvPr>
        </p:nvSpPr>
        <p:spPr>
          <a:xfrm>
            <a:off x="6324597" y="1245394"/>
            <a:ext cx="2514600"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6887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5" name="Rectangle 14"/>
          <p:cNvSpPr/>
          <p:nvPr userDrawn="1"/>
        </p:nvSpPr>
        <p:spPr>
          <a:xfrm>
            <a:off x="11414" y="10607"/>
            <a:ext cx="9121170" cy="3606533"/>
          </a:xfrm>
          <a:prstGeom prst="rect">
            <a:avLst/>
          </a:prstGeom>
          <a:solidFill>
            <a:schemeClr val="tx1">
              <a:lumMod val="95000"/>
              <a:lumOff val="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76200" y="3787073"/>
            <a:ext cx="9448800" cy="1197621"/>
            <a:chOff x="-76200" y="4114800"/>
            <a:chExt cx="9448800" cy="800100"/>
          </a:xfrm>
        </p:grpSpPr>
        <p:sp>
          <p:nvSpPr>
            <p:cNvPr id="10" name="Rectangle 9"/>
            <p:cNvSpPr/>
            <p:nvPr userDrawn="1"/>
          </p:nvSpPr>
          <p:spPr>
            <a:xfrm>
              <a:off x="-76200" y="4114800"/>
              <a:ext cx="9296400" cy="800100"/>
            </a:xfrm>
            <a:prstGeom prst="rect">
              <a:avLst/>
            </a:prstGeom>
            <a:solidFill>
              <a:schemeClr val="accent6">
                <a:lumMod val="50000"/>
                <a:alpha val="54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
            <p:cNvSpPr/>
            <p:nvPr userDrawn="1"/>
          </p:nvSpPr>
          <p:spPr>
            <a:xfrm rot="16200000" flipH="1">
              <a:off x="4401974" y="-112876"/>
              <a:ext cx="685800" cy="9255452"/>
            </a:xfrm>
            <a:custGeom>
              <a:avLst/>
              <a:gdLst>
                <a:gd name="connsiteX0" fmla="*/ 0 w 533400"/>
                <a:gd name="connsiteY0" fmla="*/ 533400 h 533400"/>
                <a:gd name="connsiteX1" fmla="*/ 266700 w 533400"/>
                <a:gd name="connsiteY1" fmla="*/ 0 h 533400"/>
                <a:gd name="connsiteX2" fmla="*/ 533400 w 533400"/>
                <a:gd name="connsiteY2" fmla="*/ 533400 h 533400"/>
                <a:gd name="connsiteX3" fmla="*/ 0 w 533400"/>
                <a:gd name="connsiteY3" fmla="*/ 533400 h 533400"/>
                <a:gd name="connsiteX0" fmla="*/ 0 w 533400"/>
                <a:gd name="connsiteY0" fmla="*/ 533400 h 533400"/>
                <a:gd name="connsiteX1" fmla="*/ 266700 w 533400"/>
                <a:gd name="connsiteY1" fmla="*/ 0 h 533400"/>
                <a:gd name="connsiteX2" fmla="*/ 305827 w 533400"/>
                <a:gd name="connsiteY2" fmla="*/ 73120 h 533400"/>
                <a:gd name="connsiteX3" fmla="*/ 533400 w 533400"/>
                <a:gd name="connsiteY3" fmla="*/ 533400 h 533400"/>
                <a:gd name="connsiteX4" fmla="*/ 0 w 533400"/>
                <a:gd name="connsiteY4" fmla="*/ 533400 h 533400"/>
                <a:gd name="connsiteX0" fmla="*/ 0 w 533400"/>
                <a:gd name="connsiteY0" fmla="*/ 533400 h 533400"/>
                <a:gd name="connsiteX1" fmla="*/ 236815 w 533400"/>
                <a:gd name="connsiteY1" fmla="*/ 67369 h 533400"/>
                <a:gd name="connsiteX2" fmla="*/ 266700 w 533400"/>
                <a:gd name="connsiteY2" fmla="*/ 0 h 533400"/>
                <a:gd name="connsiteX3" fmla="*/ 305827 w 533400"/>
                <a:gd name="connsiteY3" fmla="*/ 73120 h 533400"/>
                <a:gd name="connsiteX4" fmla="*/ 533400 w 533400"/>
                <a:gd name="connsiteY4" fmla="*/ 533400 h 533400"/>
                <a:gd name="connsiteX5" fmla="*/ 0 w 533400"/>
                <a:gd name="connsiteY5" fmla="*/ 533400 h 533400"/>
                <a:gd name="connsiteX0" fmla="*/ 0 w 533400"/>
                <a:gd name="connsiteY0" fmla="*/ 498894 h 498894"/>
                <a:gd name="connsiteX1" fmla="*/ 236815 w 533400"/>
                <a:gd name="connsiteY1" fmla="*/ 32863 h 498894"/>
                <a:gd name="connsiteX2" fmla="*/ 266700 w 533400"/>
                <a:gd name="connsiteY2" fmla="*/ 0 h 498894"/>
                <a:gd name="connsiteX3" fmla="*/ 305827 w 533400"/>
                <a:gd name="connsiteY3" fmla="*/ 38614 h 498894"/>
                <a:gd name="connsiteX4" fmla="*/ 533400 w 533400"/>
                <a:gd name="connsiteY4" fmla="*/ 498894 h 498894"/>
                <a:gd name="connsiteX5" fmla="*/ 0 w 533400"/>
                <a:gd name="connsiteY5" fmla="*/ 498894 h 498894"/>
                <a:gd name="connsiteX0" fmla="*/ 0 w 533400"/>
                <a:gd name="connsiteY0" fmla="*/ 514286 h 514286"/>
                <a:gd name="connsiteX1" fmla="*/ 236815 w 533400"/>
                <a:gd name="connsiteY1" fmla="*/ 48255 h 514286"/>
                <a:gd name="connsiteX2" fmla="*/ 266700 w 533400"/>
                <a:gd name="connsiteY2" fmla="*/ 15392 h 514286"/>
                <a:gd name="connsiteX3" fmla="*/ 305827 w 533400"/>
                <a:gd name="connsiteY3" fmla="*/ 54006 h 514286"/>
                <a:gd name="connsiteX4" fmla="*/ 533400 w 533400"/>
                <a:gd name="connsiteY4" fmla="*/ 514286 h 514286"/>
                <a:gd name="connsiteX5" fmla="*/ 0 w 533400"/>
                <a:gd name="connsiteY5" fmla="*/ 514286 h 514286"/>
                <a:gd name="connsiteX0" fmla="*/ 0 w 533400"/>
                <a:gd name="connsiteY0" fmla="*/ 510461 h 510461"/>
                <a:gd name="connsiteX1" fmla="*/ 236815 w 533400"/>
                <a:gd name="connsiteY1" fmla="*/ 44430 h 510461"/>
                <a:gd name="connsiteX2" fmla="*/ 266700 w 533400"/>
                <a:gd name="connsiteY2" fmla="*/ 11567 h 510461"/>
                <a:gd name="connsiteX3" fmla="*/ 305827 w 533400"/>
                <a:gd name="connsiteY3" fmla="*/ 50181 h 510461"/>
                <a:gd name="connsiteX4" fmla="*/ 533400 w 533400"/>
                <a:gd name="connsiteY4" fmla="*/ 510461 h 510461"/>
                <a:gd name="connsiteX5" fmla="*/ 0 w 533400"/>
                <a:gd name="connsiteY5" fmla="*/ 510461 h 510461"/>
                <a:gd name="connsiteX0" fmla="*/ 0 w 533400"/>
                <a:gd name="connsiteY0" fmla="*/ 498934 h 498934"/>
                <a:gd name="connsiteX1" fmla="*/ 236815 w 533400"/>
                <a:gd name="connsiteY1" fmla="*/ 32903 h 498934"/>
                <a:gd name="connsiteX2" fmla="*/ 266700 w 533400"/>
                <a:gd name="connsiteY2" fmla="*/ 40 h 498934"/>
                <a:gd name="connsiteX3" fmla="*/ 305827 w 533400"/>
                <a:gd name="connsiteY3" fmla="*/ 38654 h 498934"/>
                <a:gd name="connsiteX4" fmla="*/ 533400 w 533400"/>
                <a:gd name="connsiteY4" fmla="*/ 498934 h 498934"/>
                <a:gd name="connsiteX5" fmla="*/ 0 w 533400"/>
                <a:gd name="connsiteY5" fmla="*/ 498934 h 498934"/>
                <a:gd name="connsiteX0" fmla="*/ 0 w 533400"/>
                <a:gd name="connsiteY0" fmla="*/ 498928 h 498928"/>
                <a:gd name="connsiteX1" fmla="*/ 236815 w 533400"/>
                <a:gd name="connsiteY1" fmla="*/ 32897 h 498928"/>
                <a:gd name="connsiteX2" fmla="*/ 266700 w 533400"/>
                <a:gd name="connsiteY2" fmla="*/ 34 h 498928"/>
                <a:gd name="connsiteX3" fmla="*/ 305827 w 533400"/>
                <a:gd name="connsiteY3" fmla="*/ 38648 h 498928"/>
                <a:gd name="connsiteX4" fmla="*/ 533400 w 533400"/>
                <a:gd name="connsiteY4" fmla="*/ 498928 h 498928"/>
                <a:gd name="connsiteX5" fmla="*/ 0 w 533400"/>
                <a:gd name="connsiteY5" fmla="*/ 498928 h 498928"/>
                <a:gd name="connsiteX0" fmla="*/ 0 w 533400"/>
                <a:gd name="connsiteY0" fmla="*/ 498928 h 498928"/>
                <a:gd name="connsiteX1" fmla="*/ 6014 w 533400"/>
                <a:gd name="connsiteY1" fmla="*/ 486054 h 498928"/>
                <a:gd name="connsiteX2" fmla="*/ 236815 w 533400"/>
                <a:gd name="connsiteY2" fmla="*/ 32897 h 498928"/>
                <a:gd name="connsiteX3" fmla="*/ 266700 w 533400"/>
                <a:gd name="connsiteY3" fmla="*/ 34 h 498928"/>
                <a:gd name="connsiteX4" fmla="*/ 305827 w 533400"/>
                <a:gd name="connsiteY4" fmla="*/ 38648 h 498928"/>
                <a:gd name="connsiteX5" fmla="*/ 533400 w 533400"/>
                <a:gd name="connsiteY5" fmla="*/ 498928 h 498928"/>
                <a:gd name="connsiteX6" fmla="*/ 0 w 533400"/>
                <a:gd name="connsiteY6" fmla="*/ 498928 h 498928"/>
                <a:gd name="connsiteX0" fmla="*/ 0 w 533400"/>
                <a:gd name="connsiteY0" fmla="*/ 509758 h 509758"/>
                <a:gd name="connsiteX1" fmla="*/ 6014 w 533400"/>
                <a:gd name="connsiteY1" fmla="*/ 496884 h 509758"/>
                <a:gd name="connsiteX2" fmla="*/ 236815 w 533400"/>
                <a:gd name="connsiteY2" fmla="*/ 43727 h 509758"/>
                <a:gd name="connsiteX3" fmla="*/ 266700 w 533400"/>
                <a:gd name="connsiteY3" fmla="*/ 10864 h 509758"/>
                <a:gd name="connsiteX4" fmla="*/ 305827 w 533400"/>
                <a:gd name="connsiteY4" fmla="*/ 49478 h 509758"/>
                <a:gd name="connsiteX5" fmla="*/ 527215 w 533400"/>
                <a:gd name="connsiteY5" fmla="*/ 498885 h 509758"/>
                <a:gd name="connsiteX6" fmla="*/ 533400 w 533400"/>
                <a:gd name="connsiteY6" fmla="*/ 509758 h 509758"/>
                <a:gd name="connsiteX7" fmla="*/ 0 w 533400"/>
                <a:gd name="connsiteY7" fmla="*/ 509758 h 509758"/>
                <a:gd name="connsiteX0" fmla="*/ 0 w 527215"/>
                <a:gd name="connsiteY0" fmla="*/ 509758 h 1430113"/>
                <a:gd name="connsiteX1" fmla="*/ 6014 w 527215"/>
                <a:gd name="connsiteY1" fmla="*/ 496884 h 1430113"/>
                <a:gd name="connsiteX2" fmla="*/ 236815 w 527215"/>
                <a:gd name="connsiteY2" fmla="*/ 43727 h 1430113"/>
                <a:gd name="connsiteX3" fmla="*/ 266700 w 527215"/>
                <a:gd name="connsiteY3" fmla="*/ 10864 h 1430113"/>
                <a:gd name="connsiteX4" fmla="*/ 305827 w 527215"/>
                <a:gd name="connsiteY4" fmla="*/ 49478 h 1430113"/>
                <a:gd name="connsiteX5" fmla="*/ 527215 w 527215"/>
                <a:gd name="connsiteY5" fmla="*/ 498885 h 1430113"/>
                <a:gd name="connsiteX6" fmla="*/ 526398 w 527215"/>
                <a:gd name="connsiteY6" fmla="*/ 1430113 h 1430113"/>
                <a:gd name="connsiteX7" fmla="*/ 0 w 527215"/>
                <a:gd name="connsiteY7" fmla="*/ 509758 h 1430113"/>
                <a:gd name="connsiteX0" fmla="*/ 1989 w 521201"/>
                <a:gd name="connsiteY0" fmla="*/ 1467126 h 1467126"/>
                <a:gd name="connsiteX1" fmla="*/ 0 w 521201"/>
                <a:gd name="connsiteY1" fmla="*/ 496884 h 1467126"/>
                <a:gd name="connsiteX2" fmla="*/ 230801 w 521201"/>
                <a:gd name="connsiteY2" fmla="*/ 43727 h 1467126"/>
                <a:gd name="connsiteX3" fmla="*/ 260686 w 521201"/>
                <a:gd name="connsiteY3" fmla="*/ 10864 h 1467126"/>
                <a:gd name="connsiteX4" fmla="*/ 299813 w 521201"/>
                <a:gd name="connsiteY4" fmla="*/ 49478 h 1467126"/>
                <a:gd name="connsiteX5" fmla="*/ 521201 w 521201"/>
                <a:gd name="connsiteY5" fmla="*/ 498885 h 1467126"/>
                <a:gd name="connsiteX6" fmla="*/ 520384 w 521201"/>
                <a:gd name="connsiteY6" fmla="*/ 1430113 h 1467126"/>
                <a:gd name="connsiteX7" fmla="*/ 1989 w 521201"/>
                <a:gd name="connsiteY7" fmla="*/ 1467126 h 1467126"/>
                <a:gd name="connsiteX0" fmla="*/ 1989 w 521201"/>
                <a:gd name="connsiteY0" fmla="*/ 1467126 h 2299712"/>
                <a:gd name="connsiteX1" fmla="*/ 0 w 521201"/>
                <a:gd name="connsiteY1" fmla="*/ 496884 h 2299712"/>
                <a:gd name="connsiteX2" fmla="*/ 230801 w 521201"/>
                <a:gd name="connsiteY2" fmla="*/ 43727 h 2299712"/>
                <a:gd name="connsiteX3" fmla="*/ 260686 w 521201"/>
                <a:gd name="connsiteY3" fmla="*/ 10864 h 2299712"/>
                <a:gd name="connsiteX4" fmla="*/ 299813 w 521201"/>
                <a:gd name="connsiteY4" fmla="*/ 49478 h 2299712"/>
                <a:gd name="connsiteX5" fmla="*/ 521201 w 521201"/>
                <a:gd name="connsiteY5" fmla="*/ 498885 h 2299712"/>
                <a:gd name="connsiteX6" fmla="*/ 520384 w 521201"/>
                <a:gd name="connsiteY6" fmla="*/ 2299712 h 2299712"/>
                <a:gd name="connsiteX7" fmla="*/ 1989 w 521201"/>
                <a:gd name="connsiteY7" fmla="*/ 1467126 h 2299712"/>
                <a:gd name="connsiteX0" fmla="*/ 0 w 521732"/>
                <a:gd name="connsiteY0" fmla="*/ 2379575 h 2379575"/>
                <a:gd name="connsiteX1" fmla="*/ 531 w 521732"/>
                <a:gd name="connsiteY1" fmla="*/ 496884 h 2379575"/>
                <a:gd name="connsiteX2" fmla="*/ 231332 w 521732"/>
                <a:gd name="connsiteY2" fmla="*/ 43727 h 2379575"/>
                <a:gd name="connsiteX3" fmla="*/ 261217 w 521732"/>
                <a:gd name="connsiteY3" fmla="*/ 10864 h 2379575"/>
                <a:gd name="connsiteX4" fmla="*/ 300344 w 521732"/>
                <a:gd name="connsiteY4" fmla="*/ 49478 h 2379575"/>
                <a:gd name="connsiteX5" fmla="*/ 521732 w 521732"/>
                <a:gd name="connsiteY5" fmla="*/ 498885 h 2379575"/>
                <a:gd name="connsiteX6" fmla="*/ 520915 w 521732"/>
                <a:gd name="connsiteY6" fmla="*/ 2299712 h 2379575"/>
                <a:gd name="connsiteX7" fmla="*/ 0 w 521732"/>
                <a:gd name="connsiteY7" fmla="*/ 2379575 h 2379575"/>
                <a:gd name="connsiteX0" fmla="*/ 0 w 530215"/>
                <a:gd name="connsiteY0" fmla="*/ 3397578 h 3397578"/>
                <a:gd name="connsiteX1" fmla="*/ 9014 w 530215"/>
                <a:gd name="connsiteY1" fmla="*/ 496884 h 3397578"/>
                <a:gd name="connsiteX2" fmla="*/ 239815 w 530215"/>
                <a:gd name="connsiteY2" fmla="*/ 43727 h 3397578"/>
                <a:gd name="connsiteX3" fmla="*/ 269700 w 530215"/>
                <a:gd name="connsiteY3" fmla="*/ 10864 h 3397578"/>
                <a:gd name="connsiteX4" fmla="*/ 308827 w 530215"/>
                <a:gd name="connsiteY4" fmla="*/ 49478 h 3397578"/>
                <a:gd name="connsiteX5" fmla="*/ 530215 w 530215"/>
                <a:gd name="connsiteY5" fmla="*/ 498885 h 3397578"/>
                <a:gd name="connsiteX6" fmla="*/ 529398 w 530215"/>
                <a:gd name="connsiteY6" fmla="*/ 2299712 h 3397578"/>
                <a:gd name="connsiteX7" fmla="*/ 0 w 530215"/>
                <a:gd name="connsiteY7" fmla="*/ 3397578 h 3397578"/>
                <a:gd name="connsiteX0" fmla="*/ 0 w 546368"/>
                <a:gd name="connsiteY0" fmla="*/ 3397578 h 3402548"/>
                <a:gd name="connsiteX1" fmla="*/ 9014 w 546368"/>
                <a:gd name="connsiteY1" fmla="*/ 496884 h 3402548"/>
                <a:gd name="connsiteX2" fmla="*/ 239815 w 546368"/>
                <a:gd name="connsiteY2" fmla="*/ 43727 h 3402548"/>
                <a:gd name="connsiteX3" fmla="*/ 269700 w 546368"/>
                <a:gd name="connsiteY3" fmla="*/ 10864 h 3402548"/>
                <a:gd name="connsiteX4" fmla="*/ 308827 w 546368"/>
                <a:gd name="connsiteY4" fmla="*/ 49478 h 3402548"/>
                <a:gd name="connsiteX5" fmla="*/ 530215 w 546368"/>
                <a:gd name="connsiteY5" fmla="*/ 498885 h 3402548"/>
                <a:gd name="connsiteX6" fmla="*/ 546365 w 546368"/>
                <a:gd name="connsiteY6" fmla="*/ 3402548 h 3402548"/>
                <a:gd name="connsiteX7" fmla="*/ 0 w 546368"/>
                <a:gd name="connsiteY7" fmla="*/ 3397578 h 3402548"/>
                <a:gd name="connsiteX0" fmla="*/ 403 w 538288"/>
                <a:gd name="connsiteY0" fmla="*/ 5196047 h 5196047"/>
                <a:gd name="connsiteX1" fmla="*/ 934 w 538288"/>
                <a:gd name="connsiteY1" fmla="*/ 496884 h 5196047"/>
                <a:gd name="connsiteX2" fmla="*/ 231735 w 538288"/>
                <a:gd name="connsiteY2" fmla="*/ 43727 h 5196047"/>
                <a:gd name="connsiteX3" fmla="*/ 261620 w 538288"/>
                <a:gd name="connsiteY3" fmla="*/ 10864 h 5196047"/>
                <a:gd name="connsiteX4" fmla="*/ 300747 w 538288"/>
                <a:gd name="connsiteY4" fmla="*/ 49478 h 5196047"/>
                <a:gd name="connsiteX5" fmla="*/ 522135 w 538288"/>
                <a:gd name="connsiteY5" fmla="*/ 498885 h 5196047"/>
                <a:gd name="connsiteX6" fmla="*/ 538285 w 538288"/>
                <a:gd name="connsiteY6" fmla="*/ 3402548 h 5196047"/>
                <a:gd name="connsiteX7" fmla="*/ 403 w 538288"/>
                <a:gd name="connsiteY7" fmla="*/ 5196047 h 5196047"/>
                <a:gd name="connsiteX0" fmla="*/ 403 w 538291"/>
                <a:gd name="connsiteY0" fmla="*/ 5196047 h 5201017"/>
                <a:gd name="connsiteX1" fmla="*/ 934 w 538291"/>
                <a:gd name="connsiteY1" fmla="*/ 496884 h 5201017"/>
                <a:gd name="connsiteX2" fmla="*/ 231735 w 538291"/>
                <a:gd name="connsiteY2" fmla="*/ 43727 h 5201017"/>
                <a:gd name="connsiteX3" fmla="*/ 261620 w 538291"/>
                <a:gd name="connsiteY3" fmla="*/ 10864 h 5201017"/>
                <a:gd name="connsiteX4" fmla="*/ 300747 w 538291"/>
                <a:gd name="connsiteY4" fmla="*/ 49478 h 5201017"/>
                <a:gd name="connsiteX5" fmla="*/ 522135 w 538291"/>
                <a:gd name="connsiteY5" fmla="*/ 498885 h 5201017"/>
                <a:gd name="connsiteX6" fmla="*/ 538288 w 538291"/>
                <a:gd name="connsiteY6" fmla="*/ 5201017 h 5201017"/>
                <a:gd name="connsiteX7" fmla="*/ 403 w 538291"/>
                <a:gd name="connsiteY7" fmla="*/ 5196047 h 5201017"/>
                <a:gd name="connsiteX0" fmla="*/ 403 w 538291"/>
                <a:gd name="connsiteY0" fmla="*/ 5185217 h 5190187"/>
                <a:gd name="connsiteX1" fmla="*/ 934 w 538291"/>
                <a:gd name="connsiteY1" fmla="*/ 486054 h 5190187"/>
                <a:gd name="connsiteX2" fmla="*/ 231735 w 538291"/>
                <a:gd name="connsiteY2" fmla="*/ 32897 h 5190187"/>
                <a:gd name="connsiteX3" fmla="*/ 261620 w 538291"/>
                <a:gd name="connsiteY3" fmla="*/ 34 h 5190187"/>
                <a:gd name="connsiteX4" fmla="*/ 300747 w 538291"/>
                <a:gd name="connsiteY4" fmla="*/ 38648 h 5190187"/>
                <a:gd name="connsiteX5" fmla="*/ 522135 w 538291"/>
                <a:gd name="connsiteY5" fmla="*/ 488055 h 5190187"/>
                <a:gd name="connsiteX6" fmla="*/ 538288 w 538291"/>
                <a:gd name="connsiteY6" fmla="*/ 5190187 h 5190187"/>
                <a:gd name="connsiteX7" fmla="*/ 403 w 538291"/>
                <a:gd name="connsiteY7" fmla="*/ 5185217 h 519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291" h="5190187">
                  <a:moveTo>
                    <a:pt x="403" y="5185217"/>
                  </a:moveTo>
                  <a:cubicBezTo>
                    <a:pt x="3408" y="4218319"/>
                    <a:pt x="-2071" y="1452952"/>
                    <a:pt x="934" y="486054"/>
                  </a:cubicBezTo>
                  <a:lnTo>
                    <a:pt x="231735" y="32897"/>
                  </a:lnTo>
                  <a:cubicBezTo>
                    <a:pt x="241171" y="18775"/>
                    <a:pt x="250118" y="-925"/>
                    <a:pt x="261620" y="34"/>
                  </a:cubicBezTo>
                  <a:cubicBezTo>
                    <a:pt x="273122" y="993"/>
                    <a:pt x="278335" y="-2667"/>
                    <a:pt x="300747" y="38648"/>
                  </a:cubicBezTo>
                  <a:lnTo>
                    <a:pt x="522135" y="488055"/>
                  </a:lnTo>
                  <a:cubicBezTo>
                    <a:pt x="521863" y="798464"/>
                    <a:pt x="538560" y="4879778"/>
                    <a:pt x="538288" y="5190187"/>
                  </a:cubicBezTo>
                  <a:lnTo>
                    <a:pt x="403" y="5185217"/>
                  </a:lnTo>
                  <a:close/>
                </a:path>
              </a:pathLst>
            </a:custGeom>
            <a:gradFill flip="none" rotWithShape="1">
              <a:gsLst>
                <a:gs pos="1667">
                  <a:schemeClr val="accent4">
                    <a:lumMod val="75000"/>
                    <a:alpha val="26000"/>
                  </a:schemeClr>
                </a:gs>
                <a:gs pos="40000">
                  <a:schemeClr val="accent4">
                    <a:lumMod val="60000"/>
                    <a:lumOff val="40000"/>
                    <a:alpha val="43000"/>
                  </a:schemeClr>
                </a:gs>
                <a:gs pos="100000">
                  <a:schemeClr val="accent6">
                    <a:lumMod val="50000"/>
                  </a:schemeClr>
                </a:gs>
              </a:gsLst>
              <a:lin ang="5400000" scaled="0"/>
              <a:tileRect/>
            </a:gradFill>
            <a:ln>
              <a:solidFill>
                <a:schemeClr val="tx1">
                  <a:lumMod val="95000"/>
                  <a:lumOff val="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box" hidden="1"/>
          <p:cNvSpPr/>
          <p:nvPr userDrawn="1"/>
        </p:nvSpPr>
        <p:spPr>
          <a:xfrm rot="10800000">
            <a:off x="9647" y="3930251"/>
            <a:ext cx="9144000" cy="1270399"/>
          </a:xfrm>
          <a:prstGeom prst="rect">
            <a:avLst/>
          </a:prstGeom>
          <a:gradFill flip="none" rotWithShape="1">
            <a:gsLst>
              <a:gs pos="69000">
                <a:schemeClr val="tx1">
                  <a:lumMod val="85000"/>
                  <a:lumOff val="15000"/>
                </a:schemeClr>
              </a:gs>
              <a:gs pos="99000">
                <a:schemeClr val="tx1">
                  <a:lumMod val="95000"/>
                  <a:lumOff val="5000"/>
                </a:schemeClr>
              </a:gs>
            </a:gsLst>
            <a:lin ang="5400000" scaled="0"/>
            <a:tileRect/>
          </a:gra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rtlCol="0" anchor="ctr"/>
          <a:lstStyle/>
          <a:p>
            <a:pPr algn="ct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C247432-1F92-4A68-A869-C28BBC8078FB}"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2" name="Title 1"/>
          <p:cNvSpPr>
            <a:spLocks noGrp="1"/>
          </p:cNvSpPr>
          <p:nvPr>
            <p:ph type="ctrTitle"/>
          </p:nvPr>
        </p:nvSpPr>
        <p:spPr>
          <a:xfrm>
            <a:off x="914400" y="4084361"/>
            <a:ext cx="7772400" cy="439601"/>
          </a:xfrm>
        </p:spPr>
        <p:txBody>
          <a:bodyPr anchor="b">
            <a:normAutofit/>
          </a:bodyPr>
          <a:lstStyle>
            <a:lvl1pPr algn="l">
              <a:defRPr sz="3200">
                <a:solidFill>
                  <a:schemeClr val="accent4">
                    <a:lumMod val="60000"/>
                    <a:lumOff val="40000"/>
                  </a:schemeClr>
                </a:solidFill>
              </a:defRPr>
            </a:lvl1pPr>
          </a:lstStyle>
          <a:p>
            <a:r>
              <a:rPr lang="en-US" dirty="0"/>
              <a:t>Click to edit Master title style</a:t>
            </a:r>
          </a:p>
        </p:txBody>
      </p:sp>
      <p:sp>
        <p:nvSpPr>
          <p:cNvPr id="3" name="Subtitle 2"/>
          <p:cNvSpPr>
            <a:spLocks noGrp="1"/>
          </p:cNvSpPr>
          <p:nvPr>
            <p:ph type="subTitle" idx="1"/>
          </p:nvPr>
        </p:nvSpPr>
        <p:spPr>
          <a:xfrm>
            <a:off x="914401" y="4514850"/>
            <a:ext cx="6400800" cy="514350"/>
          </a:xfrm>
        </p:spPr>
        <p:txBody>
          <a:bodyPr>
            <a:normAutofit/>
          </a:bodyPr>
          <a:lstStyle>
            <a:lvl1pPr marL="0" indent="0" algn="l">
              <a:buNone/>
              <a:defRPr sz="24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9" name="Rectangle 18"/>
          <p:cNvSpPr/>
          <p:nvPr userDrawn="1"/>
        </p:nvSpPr>
        <p:spPr>
          <a:xfrm>
            <a:off x="0" y="-68315"/>
            <a:ext cx="9089510" cy="3859265"/>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964" y="48552"/>
            <a:ext cx="9086829" cy="3551093"/>
          </a:xfrm>
          <a:prstGeom prst="rect">
            <a:avLst/>
          </a:prstGeom>
        </p:spPr>
      </p:pic>
    </p:spTree>
    <p:extLst>
      <p:ext uri="{BB962C8B-B14F-4D97-AF65-F5344CB8AC3E}">
        <p14:creationId xmlns:p14="http://schemas.microsoft.com/office/powerpoint/2010/main" val="1111132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81000" y="4343400"/>
            <a:ext cx="2133600" cy="273844"/>
          </a:xfrm>
          <a:prstGeom prst="rect">
            <a:avLst/>
          </a:prstGeom>
        </p:spPr>
        <p:txBody>
          <a:bodyPr/>
          <a:lstStyle/>
          <a:p>
            <a:fld id="{98D45A5A-CF7C-4B9A-9A30-5692713FB24D}" type="datetime1">
              <a:rPr lang="en-US" smtClean="0"/>
              <a:t>10/20/2025</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
        <p:nvSpPr>
          <p:cNvPr id="13" name="Content Placeholder 12"/>
          <p:cNvSpPr>
            <a:spLocks noGrp="1"/>
          </p:cNvSpPr>
          <p:nvPr>
            <p:ph sz="quarter" idx="13"/>
          </p:nvPr>
        </p:nvSpPr>
        <p:spPr>
          <a:xfrm>
            <a:off x="381000" y="685800"/>
            <a:ext cx="7772400" cy="30861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3789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628650"/>
            <a:ext cx="7696200" cy="3028950"/>
          </a:xfrm>
        </p:spPr>
        <p:txBody>
          <a:bodyPr>
            <a:normAutofit/>
          </a:bodyPr>
          <a:lstStyle>
            <a:lvl1pPr marL="171450" indent="-171450">
              <a:buFont typeface="Arial" pitchFamily="34" charset="0"/>
              <a:buChar char="•"/>
              <a:defRPr sz="2400"/>
            </a:lvl1pPr>
            <a:lvl2pPr marL="628650" indent="-171450">
              <a:buFont typeface="Arial" pitchFamily="34" charset="0"/>
              <a:buChar char="•"/>
              <a:defRPr sz="2000"/>
            </a:lvl2pPr>
            <a:lvl3pPr marL="1085850" indent="-171450">
              <a:buFont typeface="Arial" pitchFamily="34" charset="0"/>
              <a:buChar char="•"/>
              <a:defRPr sz="1800"/>
            </a:lvl3pPr>
            <a:lvl4pPr marL="1543050" indent="-171450">
              <a:buFont typeface="Arial" pitchFamily="34" charset="0"/>
              <a:buChar char="•"/>
              <a:defRPr sz="1600"/>
            </a:lvl4pPr>
            <a:lvl5pPr marL="2000250" indent="-171450">
              <a:buFont typeface="Arial"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714F623E-4529-4013-8D91-10F9F68B3AC0}"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3159280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bg>
      <p:bgPr>
        <a:solidFill>
          <a:schemeClr val="bg1"/>
        </a:solidFill>
        <a:effectLst/>
      </p:bgPr>
    </p:bg>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E4191-BA6B-4D15-AC6C-24E47B9675B9}" type="datetime1">
              <a:rPr lang="en-US" smtClean="0"/>
              <a:t>10/20/2025</a:t>
            </a:fld>
            <a:endParaRPr lang="en-US"/>
          </a:p>
        </p:txBody>
      </p:sp>
      <p:sp>
        <p:nvSpPr>
          <p:cNvPr id="14"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a:p>
        </p:txBody>
      </p:sp>
      <p:sp>
        <p:nvSpPr>
          <p:cNvPr id="3" name="Content Placeholder 2"/>
          <p:cNvSpPr>
            <a:spLocks noGrp="1"/>
          </p:cNvSpPr>
          <p:nvPr>
            <p:ph sz="quarter" idx="10"/>
          </p:nvPr>
        </p:nvSpPr>
        <p:spPr/>
        <p:txBody>
          <a:bodyPr/>
          <a:lstStyle>
            <a:lvl1pPr>
              <a:defRPr>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2976255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6043707-D22F-4204-A7C8-4F8185DDA1A8}" type="datetime1">
              <a:rPr lang="en-US" smtClean="0"/>
              <a:t>10/20/2025</a:t>
            </a:fld>
            <a:endParaRPr lang="en-US"/>
          </a:p>
        </p:txBody>
      </p:sp>
      <p:sp>
        <p:nvSpPr>
          <p:cNvPr id="14"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45356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943101"/>
            <a:ext cx="7086600" cy="1021556"/>
          </a:xfrm>
        </p:spPr>
        <p:txBody>
          <a:bodyPr anchor="t"/>
          <a:lstStyle>
            <a:lvl1pPr algn="l">
              <a:defRPr sz="4000" b="0" cap="all">
                <a:solidFill>
                  <a:schemeClr val="accent4">
                    <a:lumMod val="40000"/>
                    <a:lumOff val="60000"/>
                  </a:schemeClr>
                </a:solidFill>
              </a:defRPr>
            </a:lvl1pPr>
          </a:lstStyle>
          <a:p>
            <a:r>
              <a:rPr lang="en-US" dirty="0"/>
              <a:t>Click to edit Master title style</a:t>
            </a:r>
          </a:p>
        </p:txBody>
      </p:sp>
      <p:sp>
        <p:nvSpPr>
          <p:cNvPr id="3" name="Text Placeholder 2"/>
          <p:cNvSpPr>
            <a:spLocks noGrp="1"/>
          </p:cNvSpPr>
          <p:nvPr>
            <p:ph type="body" idx="1"/>
          </p:nvPr>
        </p:nvSpPr>
        <p:spPr>
          <a:xfrm>
            <a:off x="457200" y="817960"/>
            <a:ext cx="7086600" cy="1125140"/>
          </a:xfrm>
        </p:spPr>
        <p:txBody>
          <a:bodyPr anchor="b"/>
          <a:lstStyle>
            <a:lvl1pPr marL="0" indent="0">
              <a:buNone/>
              <a:defRPr sz="2000">
                <a:solidFill>
                  <a:schemeClr val="accent4">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DFD64D3F-EE09-4B59-B2C2-B7ACE6F4C6C7}"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822216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1600" y="1257300"/>
            <a:ext cx="3810000" cy="451485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05400" y="1314450"/>
            <a:ext cx="3810000" cy="451485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37D800A4-F02E-4450-B19D-40772C0A5F2D}"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8535424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1314450"/>
            <a:ext cx="3732334"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14400" y="1885951"/>
            <a:ext cx="3732334" cy="382904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53000" y="1314450"/>
            <a:ext cx="3733800"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53000" y="1885951"/>
            <a:ext cx="3733800" cy="382904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AB612836-1ABE-46FA-9232-46CBA41E6B32}" type="datetime1">
              <a:rPr lang="en-US" smtClean="0"/>
              <a:t>10/20/2025</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7777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D2D40BE4-1F75-4E0E-92D7-D2CFCD338D34}" type="datetime1">
              <a:rPr lang="en-US" smtClean="0"/>
              <a:t>10/20/2025</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8386773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D74DC7AB-D724-42F1-8656-31C90B53F499}" type="datetime1">
              <a:rPr lang="en-US" smtClean="0"/>
              <a:t>10/20/2025</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664907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 y="100013"/>
            <a:ext cx="2438400" cy="871538"/>
          </a:xfrm>
        </p:spPr>
        <p:txBody>
          <a:bodyPr anchor="b"/>
          <a:lstStyle>
            <a:lvl1pPr algn="l">
              <a:defRPr sz="2000" b="1">
                <a:solidFill>
                  <a:schemeClr val="accent4">
                    <a:lumMod val="75000"/>
                  </a:schemeClr>
                </a:solidFill>
              </a:defRPr>
            </a:lvl1pPr>
          </a:lstStyle>
          <a:p>
            <a:r>
              <a:rPr lang="en-US" dirty="0"/>
              <a:t>Click to edit Master title style</a:t>
            </a:r>
          </a:p>
        </p:txBody>
      </p:sp>
      <p:sp>
        <p:nvSpPr>
          <p:cNvPr id="3" name="Content Placeholder 2"/>
          <p:cNvSpPr>
            <a:spLocks noGrp="1"/>
          </p:cNvSpPr>
          <p:nvPr>
            <p:ph idx="1"/>
          </p:nvPr>
        </p:nvSpPr>
        <p:spPr>
          <a:xfrm>
            <a:off x="2667000" y="114300"/>
            <a:ext cx="5638800" cy="365760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200" y="971551"/>
            <a:ext cx="2438400" cy="3657599"/>
          </a:xfrm>
        </p:spPr>
        <p:txBody>
          <a:bodyPr/>
          <a:lstStyle>
            <a:lvl1pPr marL="0" indent="0">
              <a:buNone/>
              <a:defRPr sz="1400">
                <a:solidFill>
                  <a:schemeClr val="accent4">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6DD32153-D34B-4878-A0F6-CD940CAFB934}"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464919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4171950"/>
            <a:ext cx="5486400" cy="425054"/>
          </a:xfrm>
        </p:spPr>
        <p:txBody>
          <a:bodyPr anchor="b"/>
          <a:lstStyle>
            <a:lvl1pPr algn="l">
              <a:defRPr sz="2000"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04800" y="1485900"/>
            <a:ext cx="5486400" cy="2686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304800" y="45970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89B122CC-5E24-40A5-822B-E5D761957513}"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343582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D8E03840-5187-4EDF-A5D9-F83C935AE945}"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127776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96200" y="228600"/>
            <a:ext cx="990600" cy="4388644"/>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05979"/>
            <a:ext cx="7162800" cy="438864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F6CBF8A2-C8CE-47DE-A56E-373192664C9F}"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3345065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4767263"/>
            <a:ext cx="2133600" cy="273844"/>
          </a:xfrm>
          <a:prstGeom prst="rect">
            <a:avLst/>
          </a:prstGeom>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hasCustomPrompt="1"/>
          </p:nvPr>
        </p:nvSpPr>
        <p:spPr>
          <a:xfrm>
            <a:off x="2362200" y="10858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styles4</a:t>
            </a:r>
          </a:p>
        </p:txBody>
      </p:sp>
      <p:sp>
        <p:nvSpPr>
          <p:cNvPr id="7" name="Text Placeholder 8"/>
          <p:cNvSpPr>
            <a:spLocks noGrp="1"/>
          </p:cNvSpPr>
          <p:nvPr>
            <p:ph type="body" sz="quarter" idx="16"/>
          </p:nvPr>
        </p:nvSpPr>
        <p:spPr>
          <a:xfrm>
            <a:off x="2362200" y="18859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2362200" y="26860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2362200" y="34861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3634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4767263"/>
            <a:ext cx="2133600" cy="273844"/>
          </a:xfrm>
          <a:prstGeom prst="rect">
            <a:avLst/>
          </a:prstGeom>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914400" y="228600"/>
            <a:ext cx="3276600" cy="2343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4343400" y="228600"/>
            <a:ext cx="4495800" cy="2343986"/>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914400" y="2571750"/>
            <a:ext cx="3276600" cy="228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4191000" y="2571750"/>
            <a:ext cx="4648200" cy="22860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377387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5669756"/>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5669756"/>
            <a:ext cx="2133600" cy="273844"/>
          </a:xfrm>
          <a:prstGeom prst="rect">
            <a:avLst/>
          </a:prstGeo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914401"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2"/>
          </p:nvPr>
        </p:nvSpPr>
        <p:spPr>
          <a:xfrm>
            <a:off x="3619498"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4"/>
          </p:nvPr>
        </p:nvSpPr>
        <p:spPr>
          <a:xfrm>
            <a:off x="6324597"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5" name="Content Placeholder 2"/>
          <p:cNvSpPr>
            <a:spLocks noGrp="1"/>
          </p:cNvSpPr>
          <p:nvPr>
            <p:ph sz="half" idx="15"/>
          </p:nvPr>
        </p:nvSpPr>
        <p:spPr>
          <a:xfrm>
            <a:off x="914401" y="1245394"/>
            <a:ext cx="2514597"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6" name="Content Placeholder 3"/>
          <p:cNvSpPr>
            <a:spLocks noGrp="1"/>
          </p:cNvSpPr>
          <p:nvPr>
            <p:ph sz="half" idx="16"/>
          </p:nvPr>
        </p:nvSpPr>
        <p:spPr>
          <a:xfrm>
            <a:off x="3619497" y="1245394"/>
            <a:ext cx="2514600"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7" name="Content Placeholder 3"/>
          <p:cNvSpPr>
            <a:spLocks noGrp="1"/>
          </p:cNvSpPr>
          <p:nvPr>
            <p:ph sz="half" idx="17"/>
          </p:nvPr>
        </p:nvSpPr>
        <p:spPr>
          <a:xfrm>
            <a:off x="6324597" y="1245394"/>
            <a:ext cx="2514600"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99921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6" name="box" hidden="1"/>
          <p:cNvSpPr/>
          <p:nvPr userDrawn="1"/>
        </p:nvSpPr>
        <p:spPr>
          <a:xfrm rot="10800000">
            <a:off x="9647" y="3930251"/>
            <a:ext cx="9144000" cy="1270399"/>
          </a:xfrm>
          <a:prstGeom prst="rect">
            <a:avLst/>
          </a:prstGeom>
          <a:gradFill flip="none" rotWithShape="1">
            <a:gsLst>
              <a:gs pos="69000">
                <a:schemeClr val="tx1">
                  <a:lumMod val="85000"/>
                  <a:lumOff val="15000"/>
                </a:schemeClr>
              </a:gs>
              <a:gs pos="99000">
                <a:schemeClr val="tx1">
                  <a:lumMod val="95000"/>
                  <a:lumOff val="5000"/>
                </a:schemeClr>
              </a:gs>
            </a:gsLst>
            <a:lin ang="5400000" scaled="0"/>
            <a:tileRect/>
          </a:gra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rtlCol="0" anchor="ctr"/>
          <a:lstStyle/>
          <a:p>
            <a:pPr algn="ct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0C247432-1F92-4A68-A869-C28BBC8078FB}"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2" name="Title 1"/>
          <p:cNvSpPr>
            <a:spLocks noGrp="1"/>
          </p:cNvSpPr>
          <p:nvPr>
            <p:ph type="ctrTitle"/>
          </p:nvPr>
        </p:nvSpPr>
        <p:spPr>
          <a:xfrm>
            <a:off x="-1" y="4084361"/>
            <a:ext cx="7772400" cy="439601"/>
          </a:xfrm>
        </p:spPr>
        <p:txBody>
          <a:bodyPr anchor="b">
            <a:normAutofit/>
          </a:bodyPr>
          <a:lstStyle>
            <a:lvl1pPr algn="l">
              <a:defRPr sz="3200">
                <a:solidFill>
                  <a:schemeClr val="accent4">
                    <a:lumMod val="60000"/>
                    <a:lumOff val="40000"/>
                  </a:schemeClr>
                </a:solidFill>
              </a:defRPr>
            </a:lvl1pPr>
          </a:lstStyle>
          <a:p>
            <a:r>
              <a:rPr lang="en-US" dirty="0"/>
              <a:t>Click to edit Master title style</a:t>
            </a:r>
          </a:p>
        </p:txBody>
      </p:sp>
      <p:sp>
        <p:nvSpPr>
          <p:cNvPr id="3" name="Subtitle 2"/>
          <p:cNvSpPr>
            <a:spLocks noGrp="1"/>
          </p:cNvSpPr>
          <p:nvPr>
            <p:ph type="subTitle" idx="1"/>
          </p:nvPr>
        </p:nvSpPr>
        <p:spPr>
          <a:xfrm>
            <a:off x="0" y="4514850"/>
            <a:ext cx="6400800" cy="514350"/>
          </a:xfrm>
        </p:spPr>
        <p:txBody>
          <a:bodyPr>
            <a:normAutofit/>
          </a:bodyPr>
          <a:lstStyle>
            <a:lvl1pPr marL="0" indent="0" algn="l">
              <a:buNone/>
              <a:defRPr sz="24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8514205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81000" y="4343400"/>
            <a:ext cx="2133600" cy="273844"/>
          </a:xfrm>
          <a:prstGeom prst="rect">
            <a:avLst/>
          </a:prstGeom>
        </p:spPr>
        <p:txBody>
          <a:bodyPr/>
          <a:lstStyle/>
          <a:p>
            <a:fld id="{98D45A5A-CF7C-4B9A-9A30-5692713FB24D}" type="datetime1">
              <a:rPr lang="en-US" smtClean="0"/>
              <a:t>10/20/2025</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10" name="Title 9"/>
          <p:cNvSpPr>
            <a:spLocks noGrp="1"/>
          </p:cNvSpPr>
          <p:nvPr>
            <p:ph type="title"/>
          </p:nvPr>
        </p:nvSpPr>
        <p:spPr>
          <a:xfrm>
            <a:off x="1066798" y="291703"/>
            <a:ext cx="6553202" cy="394097"/>
          </a:xfrm>
        </p:spPr>
        <p:txBody>
          <a:bodyPr/>
          <a:lstStyle/>
          <a:p>
            <a:r>
              <a:rPr lang="en-US"/>
              <a:t>Click to edit Master title style</a:t>
            </a:r>
          </a:p>
        </p:txBody>
      </p:sp>
      <p:sp>
        <p:nvSpPr>
          <p:cNvPr id="13" name="Content Placeholder 12"/>
          <p:cNvSpPr>
            <a:spLocks noGrp="1"/>
          </p:cNvSpPr>
          <p:nvPr>
            <p:ph sz="quarter" idx="13"/>
          </p:nvPr>
        </p:nvSpPr>
        <p:spPr>
          <a:xfrm>
            <a:off x="381000" y="685800"/>
            <a:ext cx="7772400" cy="30861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9817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ulleted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798" y="291703"/>
            <a:ext cx="6553202" cy="394097"/>
          </a:xfrm>
        </p:spPr>
        <p:txBody>
          <a:bodyPr/>
          <a:lstStyle/>
          <a:p>
            <a:r>
              <a:rPr lang="en-US"/>
              <a:t>Click to edit Master title style</a:t>
            </a:r>
          </a:p>
        </p:txBody>
      </p:sp>
      <p:sp>
        <p:nvSpPr>
          <p:cNvPr id="3" name="Content Placeholder 2"/>
          <p:cNvSpPr>
            <a:spLocks noGrp="1"/>
          </p:cNvSpPr>
          <p:nvPr>
            <p:ph idx="1"/>
          </p:nvPr>
        </p:nvSpPr>
        <p:spPr>
          <a:xfrm>
            <a:off x="381000" y="628650"/>
            <a:ext cx="7696200" cy="3028950"/>
          </a:xfrm>
        </p:spPr>
        <p:txBody>
          <a:bodyPr>
            <a:normAutofit/>
          </a:bodyPr>
          <a:lstStyle>
            <a:lvl1pPr marL="171450" indent="-171450">
              <a:buFont typeface="Arial" pitchFamily="34" charset="0"/>
              <a:buChar char="•"/>
              <a:defRPr sz="2400"/>
            </a:lvl1pPr>
            <a:lvl2pPr marL="628650" indent="-171450">
              <a:buFont typeface="Arial" pitchFamily="34" charset="0"/>
              <a:buChar char="•"/>
              <a:defRPr sz="2000"/>
            </a:lvl2pPr>
            <a:lvl3pPr marL="1085850" indent="-171450">
              <a:buFont typeface="Arial" pitchFamily="34" charset="0"/>
              <a:buChar char="•"/>
              <a:defRPr sz="1800"/>
            </a:lvl3pPr>
            <a:lvl4pPr marL="1543050" indent="-171450">
              <a:buFont typeface="Arial" pitchFamily="34" charset="0"/>
              <a:buChar char="•"/>
              <a:defRPr sz="1600"/>
            </a:lvl4pPr>
            <a:lvl5pPr marL="2000250" indent="-171450">
              <a:buFont typeface="Arial"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714F623E-4529-4013-8D91-10F9F68B3AC0}"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7970721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Light Backgroun">
    <p:bg>
      <p:bgPr>
        <a:solidFill>
          <a:schemeClr val="bg1"/>
        </a:solidFill>
        <a:effectLst/>
      </p:bgPr>
    </p:bg>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E4191-BA6B-4D15-AC6C-24E47B9675B9}" type="datetime1">
              <a:rPr lang="en-US" smtClean="0"/>
              <a:t>10/20/2025</a:t>
            </a:fld>
            <a:endParaRPr lang="en-US"/>
          </a:p>
        </p:txBody>
      </p:sp>
      <p:sp>
        <p:nvSpPr>
          <p:cNvPr id="14"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a:p>
        </p:txBody>
      </p:sp>
      <p:sp>
        <p:nvSpPr>
          <p:cNvPr id="3" name="Content Placeholder 2"/>
          <p:cNvSpPr>
            <a:spLocks noGrp="1"/>
          </p:cNvSpPr>
          <p:nvPr>
            <p:ph sz="quarter" idx="10"/>
          </p:nvPr>
        </p:nvSpPr>
        <p:spPr/>
        <p:txBody>
          <a:bodyPr/>
          <a:lstStyle>
            <a:lvl1pPr>
              <a:defRPr>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1066798" y="291703"/>
            <a:ext cx="6553202" cy="394097"/>
          </a:xfrm>
        </p:spPr>
        <p:txBody>
          <a:bodyPr/>
          <a:lstStyle>
            <a:lvl1pPr>
              <a:defRPr>
                <a:solidFill>
                  <a:schemeClr val="tx1">
                    <a:lumMod val="95000"/>
                    <a:lumOff val="5000"/>
                  </a:schemeClr>
                </a:solidFill>
              </a:defRPr>
            </a:lvl1pPr>
          </a:lstStyle>
          <a:p>
            <a:r>
              <a:rPr lang="en-US"/>
              <a:t>Click to edit Master title style</a:t>
            </a:r>
          </a:p>
        </p:txBody>
      </p:sp>
    </p:spTree>
    <p:extLst>
      <p:ext uri="{BB962C8B-B14F-4D97-AF65-F5344CB8AC3E}">
        <p14:creationId xmlns:p14="http://schemas.microsoft.com/office/powerpoint/2010/main" val="3071033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No Side Graphic">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6043707-D22F-4204-A7C8-4F8185DDA1A8}" type="datetime1">
              <a:rPr lang="en-US" smtClean="0"/>
              <a:t>10/20/2025</a:t>
            </a:fld>
            <a:endParaRPr lang="en-US"/>
          </a:p>
        </p:txBody>
      </p:sp>
      <p:sp>
        <p:nvSpPr>
          <p:cNvPr id="14"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99AA8B-2E7A-4BBC-8FDE-CA7CF71DD330}" type="slidenum">
              <a:rPr lang="en-US" smtClean="0"/>
              <a:t>‹#›</a:t>
            </a:fld>
            <a:endParaRPr lang="en-US"/>
          </a:p>
        </p:txBody>
      </p:sp>
      <p:sp>
        <p:nvSpPr>
          <p:cNvPr id="4" name="Content Placeholder 3"/>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1066800" y="291703"/>
            <a:ext cx="6553202" cy="394097"/>
          </a:xfrm>
        </p:spPr>
        <p:txBody>
          <a:bodyPr/>
          <a:lstStyle/>
          <a:p>
            <a:r>
              <a:rPr lang="en-US" dirty="0"/>
              <a:t>Click to edit Master title style</a:t>
            </a:r>
          </a:p>
        </p:txBody>
      </p:sp>
    </p:spTree>
    <p:extLst>
      <p:ext uri="{BB962C8B-B14F-4D97-AF65-F5344CB8AC3E}">
        <p14:creationId xmlns:p14="http://schemas.microsoft.com/office/powerpoint/2010/main" val="2739518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943101"/>
            <a:ext cx="7086600" cy="1021556"/>
          </a:xfrm>
        </p:spPr>
        <p:txBody>
          <a:bodyPr anchor="t"/>
          <a:lstStyle>
            <a:lvl1pPr algn="l">
              <a:defRPr sz="4000" b="0" cap="all">
                <a:solidFill>
                  <a:schemeClr val="accent4">
                    <a:lumMod val="40000"/>
                    <a:lumOff val="60000"/>
                  </a:schemeClr>
                </a:solidFill>
              </a:defRPr>
            </a:lvl1pPr>
          </a:lstStyle>
          <a:p>
            <a:r>
              <a:rPr lang="en-US" dirty="0"/>
              <a:t>Click to edit Master title style</a:t>
            </a:r>
          </a:p>
        </p:txBody>
      </p:sp>
      <p:sp>
        <p:nvSpPr>
          <p:cNvPr id="3" name="Text Placeholder 2"/>
          <p:cNvSpPr>
            <a:spLocks noGrp="1"/>
          </p:cNvSpPr>
          <p:nvPr>
            <p:ph type="body" idx="1"/>
          </p:nvPr>
        </p:nvSpPr>
        <p:spPr>
          <a:xfrm>
            <a:off x="457200" y="817960"/>
            <a:ext cx="7086600" cy="1125140"/>
          </a:xfrm>
        </p:spPr>
        <p:txBody>
          <a:bodyPr anchor="b"/>
          <a:lstStyle>
            <a:lvl1pPr marL="0" indent="0">
              <a:buNone/>
              <a:defRPr sz="2000">
                <a:solidFill>
                  <a:schemeClr val="accent4">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DFD64D3F-EE09-4B59-B2C2-B7ACE6F4C6C7}"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5022193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1600" y="1257300"/>
            <a:ext cx="3810000" cy="451485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05400" y="1314450"/>
            <a:ext cx="3810000" cy="451485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37D800A4-F02E-4450-B19D-40772C0A5F2D}"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6944908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4400" y="1314450"/>
            <a:ext cx="3732334"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14400" y="1885951"/>
            <a:ext cx="3732334" cy="382904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53000" y="1314450"/>
            <a:ext cx="3733800" cy="47982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53000" y="1885951"/>
            <a:ext cx="3733800" cy="3829049"/>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4767263"/>
            <a:ext cx="2133600" cy="273844"/>
          </a:xfrm>
          <a:prstGeom prst="rect">
            <a:avLst/>
          </a:prstGeom>
        </p:spPr>
        <p:txBody>
          <a:bodyPr/>
          <a:lstStyle/>
          <a:p>
            <a:fld id="{AB612836-1ABE-46FA-9232-46CBA41E6B32}" type="datetime1">
              <a:rPr lang="en-US" smtClean="0"/>
              <a:t>10/20/2025</a:t>
            </a:fld>
            <a:endParaRPr lang="en-US"/>
          </a:p>
        </p:txBody>
      </p:sp>
      <p:sp>
        <p:nvSpPr>
          <p:cNvPr id="8" name="Footer Placeholder 7"/>
          <p:cNvSpPr>
            <a:spLocks noGrp="1"/>
          </p:cNvSpPr>
          <p:nvPr>
            <p:ph type="ftr" sz="quarter" idx="11"/>
          </p:nvPr>
        </p:nvSpPr>
        <p:spPr>
          <a:xfrm>
            <a:off x="3124200" y="4767263"/>
            <a:ext cx="28956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53051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8" y="291703"/>
            <a:ext cx="6553202" cy="394097"/>
          </a:xfrm>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D2D40BE4-1F75-4E0E-92D7-D2CFCD338D34}" type="datetime1">
              <a:rPr lang="en-US" smtClean="0"/>
              <a:t>10/20/2025</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4260766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D74DC7AB-D724-42F1-8656-31C90B53F499}" type="datetime1">
              <a:rPr lang="en-US" smtClean="0"/>
              <a:t>10/20/2025</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003072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0600" y="-228600"/>
            <a:ext cx="4114800" cy="871538"/>
          </a:xfrm>
        </p:spPr>
        <p:txBody>
          <a:bodyPr anchor="b"/>
          <a:lstStyle>
            <a:lvl1pPr algn="r">
              <a:defRPr sz="2000" b="1">
                <a:solidFill>
                  <a:schemeClr val="accent4">
                    <a:lumMod val="60000"/>
                    <a:lumOff val="40000"/>
                  </a:schemeClr>
                </a:solidFill>
              </a:defRPr>
            </a:lvl1pPr>
          </a:lstStyle>
          <a:p>
            <a:r>
              <a:rPr lang="en-US" dirty="0"/>
              <a:t>Click to edit Master title style</a:t>
            </a:r>
          </a:p>
        </p:txBody>
      </p:sp>
      <p:sp>
        <p:nvSpPr>
          <p:cNvPr id="3" name="Content Placeholder 2"/>
          <p:cNvSpPr>
            <a:spLocks noGrp="1"/>
          </p:cNvSpPr>
          <p:nvPr>
            <p:ph idx="1"/>
          </p:nvPr>
        </p:nvSpPr>
        <p:spPr>
          <a:xfrm>
            <a:off x="228600" y="971550"/>
            <a:ext cx="5638800" cy="365760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477000" y="928688"/>
            <a:ext cx="2438400" cy="3657599"/>
          </a:xfrm>
        </p:spPr>
        <p:txBody>
          <a:bodyPr/>
          <a:lstStyle>
            <a:lvl1pPr marL="0" indent="0">
              <a:buNone/>
              <a:defRPr sz="1400">
                <a:solidFill>
                  <a:schemeClr val="accent4">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6DD32153-D34B-4878-A0F6-CD940CAFB934}"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4082104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4171950"/>
            <a:ext cx="5486400" cy="425054"/>
          </a:xfrm>
        </p:spPr>
        <p:txBody>
          <a:bodyPr anchor="b"/>
          <a:lstStyle>
            <a:lvl1pPr algn="l">
              <a:defRPr sz="2000" b="1">
                <a:solidFill>
                  <a:schemeClr val="tx1">
                    <a:lumMod val="65000"/>
                    <a:lumOff val="35000"/>
                  </a:schemeClr>
                </a:solidFill>
              </a:defRPr>
            </a:lvl1pPr>
          </a:lstStyle>
          <a:p>
            <a:r>
              <a:rPr lang="en-US" dirty="0"/>
              <a:t>Click to edit Master title style</a:t>
            </a:r>
          </a:p>
        </p:txBody>
      </p:sp>
      <p:sp>
        <p:nvSpPr>
          <p:cNvPr id="3" name="Picture Placeholder 2"/>
          <p:cNvSpPr>
            <a:spLocks noGrp="1"/>
          </p:cNvSpPr>
          <p:nvPr>
            <p:ph type="pic" idx="1"/>
          </p:nvPr>
        </p:nvSpPr>
        <p:spPr>
          <a:xfrm>
            <a:off x="304800" y="1485900"/>
            <a:ext cx="5486400" cy="2686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304800" y="45970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89B122CC-5E24-40A5-822B-E5D761957513}" type="datetime1">
              <a:rPr lang="en-US" smtClean="0"/>
              <a:t>10/20/2025</a:t>
            </a:fld>
            <a:endParaRPr lang="en-US"/>
          </a:p>
        </p:txBody>
      </p:sp>
      <p:sp>
        <p:nvSpPr>
          <p:cNvPr id="6" name="Footer Placeholder 5"/>
          <p:cNvSpPr>
            <a:spLocks noGrp="1"/>
          </p:cNvSpPr>
          <p:nvPr>
            <p:ph type="ftr" sz="quarter" idx="11"/>
          </p:nvPr>
        </p:nvSpPr>
        <p:spPr>
          <a:xfrm>
            <a:off x="3124200" y="4767263"/>
            <a:ext cx="28956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6478329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90598" y="291703"/>
            <a:ext cx="6553202" cy="394097"/>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D8E03840-5187-4EDF-A5D9-F83C935AE945}"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10668767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96200" y="228600"/>
            <a:ext cx="990600" cy="4388644"/>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05979"/>
            <a:ext cx="7162800" cy="438864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F6CBF8A2-C8CE-47DE-A56E-373192664C9F}" type="datetime1">
              <a:rPr lang="en-US" smtClean="0"/>
              <a:t>10/20/2025</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FD99AA8B-2E7A-4BBC-8FDE-CA7CF71DD330}" type="slidenum">
              <a:rPr lang="en-US" smtClean="0"/>
              <a:t>‹#›</a:t>
            </a:fld>
            <a:endParaRPr lang="en-US"/>
          </a:p>
        </p:txBody>
      </p:sp>
    </p:spTree>
    <p:extLst>
      <p:ext uri="{BB962C8B-B14F-4D97-AF65-F5344CB8AC3E}">
        <p14:creationId xmlns:p14="http://schemas.microsoft.com/office/powerpoint/2010/main" val="283785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4767263"/>
            <a:ext cx="2133600" cy="273844"/>
          </a:xfrm>
          <a:prstGeom prst="rect">
            <a:avLst/>
          </a:prstGeom>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hasCustomPrompt="1"/>
          </p:nvPr>
        </p:nvSpPr>
        <p:spPr>
          <a:xfrm>
            <a:off x="2362200" y="10858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styles4</a:t>
            </a:r>
          </a:p>
        </p:txBody>
      </p:sp>
      <p:sp>
        <p:nvSpPr>
          <p:cNvPr id="7" name="Text Placeholder 8"/>
          <p:cNvSpPr>
            <a:spLocks noGrp="1"/>
          </p:cNvSpPr>
          <p:nvPr>
            <p:ph type="body" sz="quarter" idx="16"/>
          </p:nvPr>
        </p:nvSpPr>
        <p:spPr>
          <a:xfrm>
            <a:off x="2362200" y="18859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8" name="Text Placeholder 8"/>
          <p:cNvSpPr>
            <a:spLocks noGrp="1"/>
          </p:cNvSpPr>
          <p:nvPr>
            <p:ph type="body" sz="quarter" idx="17"/>
          </p:nvPr>
        </p:nvSpPr>
        <p:spPr>
          <a:xfrm>
            <a:off x="2362200" y="26860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12" name="Text Placeholder 8"/>
          <p:cNvSpPr>
            <a:spLocks noGrp="1"/>
          </p:cNvSpPr>
          <p:nvPr>
            <p:ph type="body" sz="quarter" idx="18"/>
          </p:nvPr>
        </p:nvSpPr>
        <p:spPr>
          <a:xfrm>
            <a:off x="2362200" y="3486150"/>
            <a:ext cx="4648200" cy="628650"/>
          </a:xfrm>
        </p:spPr>
        <p:txBody>
          <a:bodyPr anchor="ctr">
            <a:normAutofit/>
          </a:bodyPr>
          <a:lstStyle>
            <a:lvl1pPr marL="57150" indent="0">
              <a:buFontTx/>
              <a:buNone/>
              <a:defRPr sz="1800" baseline="0">
                <a:solidFill>
                  <a:schemeClr val="accent4">
                    <a:lumMod val="40000"/>
                    <a:lumOff val="60000"/>
                  </a:schemeClr>
                </a:solidFill>
              </a:defRPr>
            </a:lvl1pPr>
          </a:lstStyle>
          <a:p>
            <a:pPr lvl="0"/>
            <a:r>
              <a:rPr lang="en-US" dirty="0"/>
              <a:t>Click to edit Master text styles</a:t>
            </a:r>
          </a:p>
        </p:txBody>
      </p:sp>
      <p:sp>
        <p:nvSpPr>
          <p:cNvPr id="2" name="Title 1"/>
          <p:cNvSpPr>
            <a:spLocks noGrp="1"/>
          </p:cNvSpPr>
          <p:nvPr>
            <p:ph type="title"/>
          </p:nvPr>
        </p:nvSpPr>
        <p:spPr>
          <a:xfrm>
            <a:off x="1066798" y="291703"/>
            <a:ext cx="6553202" cy="394097"/>
          </a:xfrm>
        </p:spPr>
        <p:txBody>
          <a:bodyPr/>
          <a:lstStyle/>
          <a:p>
            <a:r>
              <a:rPr lang="en-US"/>
              <a:t>Click to edit Master title style</a:t>
            </a:r>
          </a:p>
        </p:txBody>
      </p:sp>
    </p:spTree>
    <p:extLst>
      <p:ext uri="{BB962C8B-B14F-4D97-AF65-F5344CB8AC3E}">
        <p14:creationId xmlns:p14="http://schemas.microsoft.com/office/powerpoint/2010/main" val="37558693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4767263"/>
            <a:ext cx="2133600" cy="273844"/>
          </a:xfrm>
          <a:prstGeom prst="rect">
            <a:avLst/>
          </a:prstGeom>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914400" y="228600"/>
            <a:ext cx="3276600" cy="2343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4343400" y="228600"/>
            <a:ext cx="4495800" cy="2343986"/>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914400" y="2571750"/>
            <a:ext cx="3276600" cy="228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4191000" y="2571750"/>
            <a:ext cx="4648200" cy="22860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a:xfrm>
            <a:off x="1219198" y="291703"/>
            <a:ext cx="6553202" cy="394097"/>
          </a:xfrm>
        </p:spPr>
        <p:txBody>
          <a:bodyPr/>
          <a:lstStyle/>
          <a:p>
            <a:r>
              <a:rPr lang="en-US"/>
              <a:t>Click to edit Master title style</a:t>
            </a:r>
          </a:p>
        </p:txBody>
      </p:sp>
    </p:spTree>
    <p:extLst>
      <p:ext uri="{BB962C8B-B14F-4D97-AF65-F5344CB8AC3E}">
        <p14:creationId xmlns:p14="http://schemas.microsoft.com/office/powerpoint/2010/main" val="11048685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5669756"/>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5669756"/>
            <a:ext cx="2133600" cy="273844"/>
          </a:xfrm>
          <a:prstGeom prst="rect">
            <a:avLst/>
          </a:prstGeom>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914401"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2"/>
          </p:nvPr>
        </p:nvSpPr>
        <p:spPr>
          <a:xfrm>
            <a:off x="3619498"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1" name="Content Placeholder 3"/>
          <p:cNvSpPr>
            <a:spLocks noGrp="1"/>
          </p:cNvSpPr>
          <p:nvPr>
            <p:ph sz="half" idx="14"/>
          </p:nvPr>
        </p:nvSpPr>
        <p:spPr>
          <a:xfrm>
            <a:off x="6324597" y="3131344"/>
            <a:ext cx="2514597" cy="2514599"/>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5" name="Content Placeholder 2"/>
          <p:cNvSpPr>
            <a:spLocks noGrp="1"/>
          </p:cNvSpPr>
          <p:nvPr>
            <p:ph sz="half" idx="15"/>
          </p:nvPr>
        </p:nvSpPr>
        <p:spPr>
          <a:xfrm>
            <a:off x="914401" y="1245394"/>
            <a:ext cx="2514597"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6" name="Content Placeholder 3"/>
          <p:cNvSpPr>
            <a:spLocks noGrp="1"/>
          </p:cNvSpPr>
          <p:nvPr>
            <p:ph sz="half" idx="16"/>
          </p:nvPr>
        </p:nvSpPr>
        <p:spPr>
          <a:xfrm>
            <a:off x="3619497" y="1245394"/>
            <a:ext cx="2514600"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7" name="Content Placeholder 3"/>
          <p:cNvSpPr>
            <a:spLocks noGrp="1"/>
          </p:cNvSpPr>
          <p:nvPr>
            <p:ph sz="half" idx="17"/>
          </p:nvPr>
        </p:nvSpPr>
        <p:spPr>
          <a:xfrm>
            <a:off x="6324597" y="1245394"/>
            <a:ext cx="2514600" cy="188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a:xfrm>
            <a:off x="1066800" y="291703"/>
            <a:ext cx="6553202" cy="394097"/>
          </a:xfrm>
        </p:spPr>
        <p:txBody>
          <a:bodyPr/>
          <a:lstStyle/>
          <a:p>
            <a:r>
              <a:rPr lang="en-US"/>
              <a:t>Click to edit Master title style</a:t>
            </a:r>
          </a:p>
        </p:txBody>
      </p:sp>
    </p:spTree>
    <p:extLst>
      <p:ext uri="{BB962C8B-B14F-4D97-AF65-F5344CB8AC3E}">
        <p14:creationId xmlns:p14="http://schemas.microsoft.com/office/powerpoint/2010/main" val="20052055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1"/>
          </p:nvPr>
        </p:nvSpPr>
        <p:spPr>
          <a:xfrm>
            <a:off x="6553200" y="4767263"/>
            <a:ext cx="2133600" cy="273844"/>
          </a:xfrm>
          <a:prstGeom prst="rect">
            <a:avLst/>
          </a:prstGeom>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914400" y="228600"/>
            <a:ext cx="3276600" cy="2343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6" name="Content Placeholder 3"/>
          <p:cNvSpPr>
            <a:spLocks noGrp="1"/>
          </p:cNvSpPr>
          <p:nvPr>
            <p:ph sz="half" idx="2"/>
          </p:nvPr>
        </p:nvSpPr>
        <p:spPr>
          <a:xfrm>
            <a:off x="4343400" y="228600"/>
            <a:ext cx="4495800" cy="2343986"/>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9" name="Content Placeholder 2"/>
          <p:cNvSpPr>
            <a:spLocks noGrp="1"/>
          </p:cNvSpPr>
          <p:nvPr>
            <p:ph sz="half" idx="14"/>
          </p:nvPr>
        </p:nvSpPr>
        <p:spPr>
          <a:xfrm>
            <a:off x="914400" y="2571750"/>
            <a:ext cx="3276600" cy="228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10" name="Content Placeholder 3"/>
          <p:cNvSpPr>
            <a:spLocks noGrp="1"/>
          </p:cNvSpPr>
          <p:nvPr>
            <p:ph sz="half" idx="15"/>
          </p:nvPr>
        </p:nvSpPr>
        <p:spPr>
          <a:xfrm>
            <a:off x="4191000" y="2571750"/>
            <a:ext cx="4648200" cy="2286000"/>
          </a:xfrm>
        </p:spPr>
        <p:txBody>
          <a:bodyPr anchor="ctr">
            <a:normAutofit/>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28079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media" Target="../media/media1.mp4"/><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video" Target="../media/media1.mp4"/><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1.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theme" Target="../theme/theme4.xml"/><Relationship Id="rId1" Type="http://schemas.openxmlformats.org/officeDocument/2006/relationships/slideLayout" Target="../slideLayouts/slideLayout5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video" Target="../media/media1.mp4"/></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1" name="Rectangle 10"/>
          <p:cNvSpPr/>
          <p:nvPr userDrawn="1"/>
        </p:nvSpPr>
        <p:spPr>
          <a:xfrm rot="5400000">
            <a:off x="6096000" y="2228850"/>
            <a:ext cx="5257800" cy="685800"/>
          </a:xfrm>
          <a:prstGeom prst="rect">
            <a:avLst/>
          </a:prstGeom>
          <a:solidFill>
            <a:schemeClr val="accent6">
              <a:lumMod val="50000"/>
              <a:alpha val="54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
          <p:cNvSpPr/>
          <p:nvPr userDrawn="1"/>
        </p:nvSpPr>
        <p:spPr>
          <a:xfrm flipH="1">
            <a:off x="8417910" y="139632"/>
            <a:ext cx="598923" cy="4546668"/>
          </a:xfrm>
          <a:custGeom>
            <a:avLst/>
            <a:gdLst>
              <a:gd name="connsiteX0" fmla="*/ 0 w 533400"/>
              <a:gd name="connsiteY0" fmla="*/ 533400 h 533400"/>
              <a:gd name="connsiteX1" fmla="*/ 266700 w 533400"/>
              <a:gd name="connsiteY1" fmla="*/ 0 h 533400"/>
              <a:gd name="connsiteX2" fmla="*/ 533400 w 533400"/>
              <a:gd name="connsiteY2" fmla="*/ 533400 h 533400"/>
              <a:gd name="connsiteX3" fmla="*/ 0 w 533400"/>
              <a:gd name="connsiteY3" fmla="*/ 533400 h 533400"/>
              <a:gd name="connsiteX0" fmla="*/ 0 w 533400"/>
              <a:gd name="connsiteY0" fmla="*/ 533400 h 533400"/>
              <a:gd name="connsiteX1" fmla="*/ 266700 w 533400"/>
              <a:gd name="connsiteY1" fmla="*/ 0 h 533400"/>
              <a:gd name="connsiteX2" fmla="*/ 305827 w 533400"/>
              <a:gd name="connsiteY2" fmla="*/ 73120 h 533400"/>
              <a:gd name="connsiteX3" fmla="*/ 533400 w 533400"/>
              <a:gd name="connsiteY3" fmla="*/ 533400 h 533400"/>
              <a:gd name="connsiteX4" fmla="*/ 0 w 533400"/>
              <a:gd name="connsiteY4" fmla="*/ 533400 h 533400"/>
              <a:gd name="connsiteX0" fmla="*/ 0 w 533400"/>
              <a:gd name="connsiteY0" fmla="*/ 533400 h 533400"/>
              <a:gd name="connsiteX1" fmla="*/ 236815 w 533400"/>
              <a:gd name="connsiteY1" fmla="*/ 67369 h 533400"/>
              <a:gd name="connsiteX2" fmla="*/ 266700 w 533400"/>
              <a:gd name="connsiteY2" fmla="*/ 0 h 533400"/>
              <a:gd name="connsiteX3" fmla="*/ 305827 w 533400"/>
              <a:gd name="connsiteY3" fmla="*/ 73120 h 533400"/>
              <a:gd name="connsiteX4" fmla="*/ 533400 w 533400"/>
              <a:gd name="connsiteY4" fmla="*/ 533400 h 533400"/>
              <a:gd name="connsiteX5" fmla="*/ 0 w 533400"/>
              <a:gd name="connsiteY5" fmla="*/ 533400 h 533400"/>
              <a:gd name="connsiteX0" fmla="*/ 0 w 533400"/>
              <a:gd name="connsiteY0" fmla="*/ 498894 h 498894"/>
              <a:gd name="connsiteX1" fmla="*/ 236815 w 533400"/>
              <a:gd name="connsiteY1" fmla="*/ 32863 h 498894"/>
              <a:gd name="connsiteX2" fmla="*/ 266700 w 533400"/>
              <a:gd name="connsiteY2" fmla="*/ 0 h 498894"/>
              <a:gd name="connsiteX3" fmla="*/ 305827 w 533400"/>
              <a:gd name="connsiteY3" fmla="*/ 38614 h 498894"/>
              <a:gd name="connsiteX4" fmla="*/ 533400 w 533400"/>
              <a:gd name="connsiteY4" fmla="*/ 498894 h 498894"/>
              <a:gd name="connsiteX5" fmla="*/ 0 w 533400"/>
              <a:gd name="connsiteY5" fmla="*/ 498894 h 498894"/>
              <a:gd name="connsiteX0" fmla="*/ 0 w 533400"/>
              <a:gd name="connsiteY0" fmla="*/ 514286 h 514286"/>
              <a:gd name="connsiteX1" fmla="*/ 236815 w 533400"/>
              <a:gd name="connsiteY1" fmla="*/ 48255 h 514286"/>
              <a:gd name="connsiteX2" fmla="*/ 266700 w 533400"/>
              <a:gd name="connsiteY2" fmla="*/ 15392 h 514286"/>
              <a:gd name="connsiteX3" fmla="*/ 305827 w 533400"/>
              <a:gd name="connsiteY3" fmla="*/ 54006 h 514286"/>
              <a:gd name="connsiteX4" fmla="*/ 533400 w 533400"/>
              <a:gd name="connsiteY4" fmla="*/ 514286 h 514286"/>
              <a:gd name="connsiteX5" fmla="*/ 0 w 533400"/>
              <a:gd name="connsiteY5" fmla="*/ 514286 h 514286"/>
              <a:gd name="connsiteX0" fmla="*/ 0 w 533400"/>
              <a:gd name="connsiteY0" fmla="*/ 510461 h 510461"/>
              <a:gd name="connsiteX1" fmla="*/ 236815 w 533400"/>
              <a:gd name="connsiteY1" fmla="*/ 44430 h 510461"/>
              <a:gd name="connsiteX2" fmla="*/ 266700 w 533400"/>
              <a:gd name="connsiteY2" fmla="*/ 11567 h 510461"/>
              <a:gd name="connsiteX3" fmla="*/ 305827 w 533400"/>
              <a:gd name="connsiteY3" fmla="*/ 50181 h 510461"/>
              <a:gd name="connsiteX4" fmla="*/ 533400 w 533400"/>
              <a:gd name="connsiteY4" fmla="*/ 510461 h 510461"/>
              <a:gd name="connsiteX5" fmla="*/ 0 w 533400"/>
              <a:gd name="connsiteY5" fmla="*/ 510461 h 510461"/>
              <a:gd name="connsiteX0" fmla="*/ 0 w 533400"/>
              <a:gd name="connsiteY0" fmla="*/ 498934 h 498934"/>
              <a:gd name="connsiteX1" fmla="*/ 236815 w 533400"/>
              <a:gd name="connsiteY1" fmla="*/ 32903 h 498934"/>
              <a:gd name="connsiteX2" fmla="*/ 266700 w 533400"/>
              <a:gd name="connsiteY2" fmla="*/ 40 h 498934"/>
              <a:gd name="connsiteX3" fmla="*/ 305827 w 533400"/>
              <a:gd name="connsiteY3" fmla="*/ 38654 h 498934"/>
              <a:gd name="connsiteX4" fmla="*/ 533400 w 533400"/>
              <a:gd name="connsiteY4" fmla="*/ 498934 h 498934"/>
              <a:gd name="connsiteX5" fmla="*/ 0 w 533400"/>
              <a:gd name="connsiteY5" fmla="*/ 498934 h 498934"/>
              <a:gd name="connsiteX0" fmla="*/ 0 w 533400"/>
              <a:gd name="connsiteY0" fmla="*/ 498928 h 498928"/>
              <a:gd name="connsiteX1" fmla="*/ 236815 w 533400"/>
              <a:gd name="connsiteY1" fmla="*/ 32897 h 498928"/>
              <a:gd name="connsiteX2" fmla="*/ 266700 w 533400"/>
              <a:gd name="connsiteY2" fmla="*/ 34 h 498928"/>
              <a:gd name="connsiteX3" fmla="*/ 305827 w 533400"/>
              <a:gd name="connsiteY3" fmla="*/ 38648 h 498928"/>
              <a:gd name="connsiteX4" fmla="*/ 533400 w 533400"/>
              <a:gd name="connsiteY4" fmla="*/ 498928 h 498928"/>
              <a:gd name="connsiteX5" fmla="*/ 0 w 533400"/>
              <a:gd name="connsiteY5" fmla="*/ 498928 h 498928"/>
              <a:gd name="connsiteX0" fmla="*/ 0 w 533400"/>
              <a:gd name="connsiteY0" fmla="*/ 498928 h 498928"/>
              <a:gd name="connsiteX1" fmla="*/ 6014 w 533400"/>
              <a:gd name="connsiteY1" fmla="*/ 486054 h 498928"/>
              <a:gd name="connsiteX2" fmla="*/ 236815 w 533400"/>
              <a:gd name="connsiteY2" fmla="*/ 32897 h 498928"/>
              <a:gd name="connsiteX3" fmla="*/ 266700 w 533400"/>
              <a:gd name="connsiteY3" fmla="*/ 34 h 498928"/>
              <a:gd name="connsiteX4" fmla="*/ 305827 w 533400"/>
              <a:gd name="connsiteY4" fmla="*/ 38648 h 498928"/>
              <a:gd name="connsiteX5" fmla="*/ 533400 w 533400"/>
              <a:gd name="connsiteY5" fmla="*/ 498928 h 498928"/>
              <a:gd name="connsiteX6" fmla="*/ 0 w 533400"/>
              <a:gd name="connsiteY6" fmla="*/ 498928 h 498928"/>
              <a:gd name="connsiteX0" fmla="*/ 0 w 533400"/>
              <a:gd name="connsiteY0" fmla="*/ 509758 h 509758"/>
              <a:gd name="connsiteX1" fmla="*/ 6014 w 533400"/>
              <a:gd name="connsiteY1" fmla="*/ 496884 h 509758"/>
              <a:gd name="connsiteX2" fmla="*/ 236815 w 533400"/>
              <a:gd name="connsiteY2" fmla="*/ 43727 h 509758"/>
              <a:gd name="connsiteX3" fmla="*/ 266700 w 533400"/>
              <a:gd name="connsiteY3" fmla="*/ 10864 h 509758"/>
              <a:gd name="connsiteX4" fmla="*/ 305827 w 533400"/>
              <a:gd name="connsiteY4" fmla="*/ 49478 h 509758"/>
              <a:gd name="connsiteX5" fmla="*/ 527215 w 533400"/>
              <a:gd name="connsiteY5" fmla="*/ 498885 h 509758"/>
              <a:gd name="connsiteX6" fmla="*/ 533400 w 533400"/>
              <a:gd name="connsiteY6" fmla="*/ 509758 h 509758"/>
              <a:gd name="connsiteX7" fmla="*/ 0 w 533400"/>
              <a:gd name="connsiteY7" fmla="*/ 509758 h 509758"/>
              <a:gd name="connsiteX0" fmla="*/ 0 w 527215"/>
              <a:gd name="connsiteY0" fmla="*/ 509758 h 1430113"/>
              <a:gd name="connsiteX1" fmla="*/ 6014 w 527215"/>
              <a:gd name="connsiteY1" fmla="*/ 496884 h 1430113"/>
              <a:gd name="connsiteX2" fmla="*/ 236815 w 527215"/>
              <a:gd name="connsiteY2" fmla="*/ 43727 h 1430113"/>
              <a:gd name="connsiteX3" fmla="*/ 266700 w 527215"/>
              <a:gd name="connsiteY3" fmla="*/ 10864 h 1430113"/>
              <a:gd name="connsiteX4" fmla="*/ 305827 w 527215"/>
              <a:gd name="connsiteY4" fmla="*/ 49478 h 1430113"/>
              <a:gd name="connsiteX5" fmla="*/ 527215 w 527215"/>
              <a:gd name="connsiteY5" fmla="*/ 498885 h 1430113"/>
              <a:gd name="connsiteX6" fmla="*/ 526398 w 527215"/>
              <a:gd name="connsiteY6" fmla="*/ 1430113 h 1430113"/>
              <a:gd name="connsiteX7" fmla="*/ 0 w 527215"/>
              <a:gd name="connsiteY7" fmla="*/ 509758 h 1430113"/>
              <a:gd name="connsiteX0" fmla="*/ 1989 w 521201"/>
              <a:gd name="connsiteY0" fmla="*/ 1467126 h 1467126"/>
              <a:gd name="connsiteX1" fmla="*/ 0 w 521201"/>
              <a:gd name="connsiteY1" fmla="*/ 496884 h 1467126"/>
              <a:gd name="connsiteX2" fmla="*/ 230801 w 521201"/>
              <a:gd name="connsiteY2" fmla="*/ 43727 h 1467126"/>
              <a:gd name="connsiteX3" fmla="*/ 260686 w 521201"/>
              <a:gd name="connsiteY3" fmla="*/ 10864 h 1467126"/>
              <a:gd name="connsiteX4" fmla="*/ 299813 w 521201"/>
              <a:gd name="connsiteY4" fmla="*/ 49478 h 1467126"/>
              <a:gd name="connsiteX5" fmla="*/ 521201 w 521201"/>
              <a:gd name="connsiteY5" fmla="*/ 498885 h 1467126"/>
              <a:gd name="connsiteX6" fmla="*/ 520384 w 521201"/>
              <a:gd name="connsiteY6" fmla="*/ 1430113 h 1467126"/>
              <a:gd name="connsiteX7" fmla="*/ 1989 w 521201"/>
              <a:gd name="connsiteY7" fmla="*/ 1467126 h 1467126"/>
              <a:gd name="connsiteX0" fmla="*/ 1989 w 521201"/>
              <a:gd name="connsiteY0" fmla="*/ 1467126 h 2299712"/>
              <a:gd name="connsiteX1" fmla="*/ 0 w 521201"/>
              <a:gd name="connsiteY1" fmla="*/ 496884 h 2299712"/>
              <a:gd name="connsiteX2" fmla="*/ 230801 w 521201"/>
              <a:gd name="connsiteY2" fmla="*/ 43727 h 2299712"/>
              <a:gd name="connsiteX3" fmla="*/ 260686 w 521201"/>
              <a:gd name="connsiteY3" fmla="*/ 10864 h 2299712"/>
              <a:gd name="connsiteX4" fmla="*/ 299813 w 521201"/>
              <a:gd name="connsiteY4" fmla="*/ 49478 h 2299712"/>
              <a:gd name="connsiteX5" fmla="*/ 521201 w 521201"/>
              <a:gd name="connsiteY5" fmla="*/ 498885 h 2299712"/>
              <a:gd name="connsiteX6" fmla="*/ 520384 w 521201"/>
              <a:gd name="connsiteY6" fmla="*/ 2299712 h 2299712"/>
              <a:gd name="connsiteX7" fmla="*/ 1989 w 521201"/>
              <a:gd name="connsiteY7" fmla="*/ 1467126 h 2299712"/>
              <a:gd name="connsiteX0" fmla="*/ 0 w 521732"/>
              <a:gd name="connsiteY0" fmla="*/ 2379575 h 2379575"/>
              <a:gd name="connsiteX1" fmla="*/ 531 w 521732"/>
              <a:gd name="connsiteY1" fmla="*/ 496884 h 2379575"/>
              <a:gd name="connsiteX2" fmla="*/ 231332 w 521732"/>
              <a:gd name="connsiteY2" fmla="*/ 43727 h 2379575"/>
              <a:gd name="connsiteX3" fmla="*/ 261217 w 521732"/>
              <a:gd name="connsiteY3" fmla="*/ 10864 h 2379575"/>
              <a:gd name="connsiteX4" fmla="*/ 300344 w 521732"/>
              <a:gd name="connsiteY4" fmla="*/ 49478 h 2379575"/>
              <a:gd name="connsiteX5" fmla="*/ 521732 w 521732"/>
              <a:gd name="connsiteY5" fmla="*/ 498885 h 2379575"/>
              <a:gd name="connsiteX6" fmla="*/ 520915 w 521732"/>
              <a:gd name="connsiteY6" fmla="*/ 2299712 h 2379575"/>
              <a:gd name="connsiteX7" fmla="*/ 0 w 521732"/>
              <a:gd name="connsiteY7" fmla="*/ 2379575 h 2379575"/>
              <a:gd name="connsiteX0" fmla="*/ 0 w 530215"/>
              <a:gd name="connsiteY0" fmla="*/ 3397578 h 3397578"/>
              <a:gd name="connsiteX1" fmla="*/ 9014 w 530215"/>
              <a:gd name="connsiteY1" fmla="*/ 496884 h 3397578"/>
              <a:gd name="connsiteX2" fmla="*/ 239815 w 530215"/>
              <a:gd name="connsiteY2" fmla="*/ 43727 h 3397578"/>
              <a:gd name="connsiteX3" fmla="*/ 269700 w 530215"/>
              <a:gd name="connsiteY3" fmla="*/ 10864 h 3397578"/>
              <a:gd name="connsiteX4" fmla="*/ 308827 w 530215"/>
              <a:gd name="connsiteY4" fmla="*/ 49478 h 3397578"/>
              <a:gd name="connsiteX5" fmla="*/ 530215 w 530215"/>
              <a:gd name="connsiteY5" fmla="*/ 498885 h 3397578"/>
              <a:gd name="connsiteX6" fmla="*/ 529398 w 530215"/>
              <a:gd name="connsiteY6" fmla="*/ 2299712 h 3397578"/>
              <a:gd name="connsiteX7" fmla="*/ 0 w 530215"/>
              <a:gd name="connsiteY7" fmla="*/ 3397578 h 3397578"/>
              <a:gd name="connsiteX0" fmla="*/ 0 w 546368"/>
              <a:gd name="connsiteY0" fmla="*/ 3397578 h 3402548"/>
              <a:gd name="connsiteX1" fmla="*/ 9014 w 546368"/>
              <a:gd name="connsiteY1" fmla="*/ 496884 h 3402548"/>
              <a:gd name="connsiteX2" fmla="*/ 239815 w 546368"/>
              <a:gd name="connsiteY2" fmla="*/ 43727 h 3402548"/>
              <a:gd name="connsiteX3" fmla="*/ 269700 w 546368"/>
              <a:gd name="connsiteY3" fmla="*/ 10864 h 3402548"/>
              <a:gd name="connsiteX4" fmla="*/ 308827 w 546368"/>
              <a:gd name="connsiteY4" fmla="*/ 49478 h 3402548"/>
              <a:gd name="connsiteX5" fmla="*/ 530215 w 546368"/>
              <a:gd name="connsiteY5" fmla="*/ 498885 h 3402548"/>
              <a:gd name="connsiteX6" fmla="*/ 546365 w 546368"/>
              <a:gd name="connsiteY6" fmla="*/ 3402548 h 3402548"/>
              <a:gd name="connsiteX7" fmla="*/ 0 w 546368"/>
              <a:gd name="connsiteY7" fmla="*/ 3397578 h 3402548"/>
              <a:gd name="connsiteX0" fmla="*/ 403 w 538288"/>
              <a:gd name="connsiteY0" fmla="*/ 5196047 h 5196047"/>
              <a:gd name="connsiteX1" fmla="*/ 934 w 538288"/>
              <a:gd name="connsiteY1" fmla="*/ 496884 h 5196047"/>
              <a:gd name="connsiteX2" fmla="*/ 231735 w 538288"/>
              <a:gd name="connsiteY2" fmla="*/ 43727 h 5196047"/>
              <a:gd name="connsiteX3" fmla="*/ 261620 w 538288"/>
              <a:gd name="connsiteY3" fmla="*/ 10864 h 5196047"/>
              <a:gd name="connsiteX4" fmla="*/ 300747 w 538288"/>
              <a:gd name="connsiteY4" fmla="*/ 49478 h 5196047"/>
              <a:gd name="connsiteX5" fmla="*/ 522135 w 538288"/>
              <a:gd name="connsiteY5" fmla="*/ 498885 h 5196047"/>
              <a:gd name="connsiteX6" fmla="*/ 538285 w 538288"/>
              <a:gd name="connsiteY6" fmla="*/ 3402548 h 5196047"/>
              <a:gd name="connsiteX7" fmla="*/ 403 w 538288"/>
              <a:gd name="connsiteY7" fmla="*/ 5196047 h 5196047"/>
              <a:gd name="connsiteX0" fmla="*/ 403 w 538291"/>
              <a:gd name="connsiteY0" fmla="*/ 5196047 h 5201017"/>
              <a:gd name="connsiteX1" fmla="*/ 934 w 538291"/>
              <a:gd name="connsiteY1" fmla="*/ 496884 h 5201017"/>
              <a:gd name="connsiteX2" fmla="*/ 231735 w 538291"/>
              <a:gd name="connsiteY2" fmla="*/ 43727 h 5201017"/>
              <a:gd name="connsiteX3" fmla="*/ 261620 w 538291"/>
              <a:gd name="connsiteY3" fmla="*/ 10864 h 5201017"/>
              <a:gd name="connsiteX4" fmla="*/ 300747 w 538291"/>
              <a:gd name="connsiteY4" fmla="*/ 49478 h 5201017"/>
              <a:gd name="connsiteX5" fmla="*/ 522135 w 538291"/>
              <a:gd name="connsiteY5" fmla="*/ 498885 h 5201017"/>
              <a:gd name="connsiteX6" fmla="*/ 538288 w 538291"/>
              <a:gd name="connsiteY6" fmla="*/ 5201017 h 5201017"/>
              <a:gd name="connsiteX7" fmla="*/ 403 w 538291"/>
              <a:gd name="connsiteY7" fmla="*/ 5196047 h 5201017"/>
              <a:gd name="connsiteX0" fmla="*/ 403 w 538291"/>
              <a:gd name="connsiteY0" fmla="*/ 5185217 h 5190187"/>
              <a:gd name="connsiteX1" fmla="*/ 934 w 538291"/>
              <a:gd name="connsiteY1" fmla="*/ 486054 h 5190187"/>
              <a:gd name="connsiteX2" fmla="*/ 231735 w 538291"/>
              <a:gd name="connsiteY2" fmla="*/ 32897 h 5190187"/>
              <a:gd name="connsiteX3" fmla="*/ 261620 w 538291"/>
              <a:gd name="connsiteY3" fmla="*/ 34 h 5190187"/>
              <a:gd name="connsiteX4" fmla="*/ 300747 w 538291"/>
              <a:gd name="connsiteY4" fmla="*/ 38648 h 5190187"/>
              <a:gd name="connsiteX5" fmla="*/ 522135 w 538291"/>
              <a:gd name="connsiteY5" fmla="*/ 488055 h 5190187"/>
              <a:gd name="connsiteX6" fmla="*/ 538288 w 538291"/>
              <a:gd name="connsiteY6" fmla="*/ 5190187 h 5190187"/>
              <a:gd name="connsiteX7" fmla="*/ 403 w 538291"/>
              <a:gd name="connsiteY7" fmla="*/ 5185217 h 519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291" h="5190187">
                <a:moveTo>
                  <a:pt x="403" y="5185217"/>
                </a:moveTo>
                <a:cubicBezTo>
                  <a:pt x="3408" y="4218319"/>
                  <a:pt x="-2071" y="1452952"/>
                  <a:pt x="934" y="486054"/>
                </a:cubicBezTo>
                <a:lnTo>
                  <a:pt x="231735" y="32897"/>
                </a:lnTo>
                <a:cubicBezTo>
                  <a:pt x="241171" y="18775"/>
                  <a:pt x="250118" y="-925"/>
                  <a:pt x="261620" y="34"/>
                </a:cubicBezTo>
                <a:cubicBezTo>
                  <a:pt x="273122" y="993"/>
                  <a:pt x="278335" y="-2667"/>
                  <a:pt x="300747" y="38648"/>
                </a:cubicBezTo>
                <a:lnTo>
                  <a:pt x="522135" y="488055"/>
                </a:lnTo>
                <a:cubicBezTo>
                  <a:pt x="521863" y="798464"/>
                  <a:pt x="538560" y="4879778"/>
                  <a:pt x="538288" y="5190187"/>
                </a:cubicBezTo>
                <a:lnTo>
                  <a:pt x="403" y="5185217"/>
                </a:lnTo>
                <a:close/>
              </a:path>
            </a:pathLst>
          </a:custGeom>
          <a:gradFill flip="none" rotWithShape="1">
            <a:gsLst>
              <a:gs pos="1667">
                <a:schemeClr val="accent4">
                  <a:lumMod val="75000"/>
                  <a:alpha val="26000"/>
                </a:schemeClr>
              </a:gs>
              <a:gs pos="40000">
                <a:schemeClr val="accent4">
                  <a:lumMod val="60000"/>
                  <a:lumOff val="40000"/>
                  <a:alpha val="43000"/>
                </a:schemeClr>
              </a:gs>
              <a:gs pos="100000">
                <a:schemeClr val="accent6">
                  <a:lumMod val="50000"/>
                </a:schemeClr>
              </a:gs>
            </a:gsLst>
            <a:lin ang="5400000" scaled="0"/>
            <a:tileRect/>
          </a:gradFill>
          <a:ln>
            <a:solidFill>
              <a:schemeClr val="tx1">
                <a:lumMod val="95000"/>
                <a:lumOff val="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0" y="0"/>
            <a:ext cx="9013371" cy="5143500"/>
          </a:xfrm>
          <a:prstGeom prst="rect">
            <a:avLst/>
          </a:prstGeom>
          <a:blipFill dpi="0" rotWithShape="1">
            <a:blip r:embed="rId20">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7162801" y="2638004"/>
            <a:ext cx="1850571" cy="2472840"/>
          </a:xfrm>
          <a:prstGeom prst="rect">
            <a:avLst/>
          </a:prstGeom>
          <a:solidFill>
            <a:schemeClr val="tx1">
              <a:lumMod val="95000"/>
              <a:lumOff val="5000"/>
            </a:schemeClr>
          </a:solidFill>
          <a:ln>
            <a:solidFill>
              <a:schemeClr val="accent4">
                <a:lumMod val="60000"/>
                <a:lumOff val="40000"/>
              </a:schemeClr>
            </a:solidFill>
          </a:ln>
          <a:effectLst>
            <a:outerShdw blurRad="50800" dist="50800" dir="193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04800" y="628650"/>
            <a:ext cx="7696200" cy="30289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163284" y="120253"/>
            <a:ext cx="6553202" cy="394097"/>
          </a:xfrm>
          <a:prstGeom prst="rect">
            <a:avLst/>
          </a:prstGeom>
        </p:spPr>
        <p:txBody>
          <a:bodyPr vert="horz" lIns="91440" tIns="45720" rIns="91440" bIns="45720" rtlCol="0" anchor="b">
            <a:normAutofit/>
          </a:bodyPr>
          <a:lstStyle/>
          <a:p>
            <a:r>
              <a:rPr lang="en-US" dirty="0"/>
              <a:t>Click to edit Master title style</a:t>
            </a:r>
          </a:p>
        </p:txBody>
      </p:sp>
      <p:pic>
        <p:nvPicPr>
          <p:cNvPr id="4" name="forging_sucess_slide.mov">
            <a:hlinkClick r:id="" action="ppaction://media"/>
          </p:cNvPr>
          <p:cNvPicPr>
            <a:picLocks noChangeAspect="1"/>
          </p:cNvPicPr>
          <p:nvPr>
            <a:videoFile r:link="rId19"/>
            <p:extLst>
              <p:ext uri="{DAA4B4D4-6D71-4841-9C94-3DE7FCFB9230}">
                <p14:media xmlns:p14="http://schemas.microsoft.com/office/powerpoint/2010/main" r:embed="rId18"/>
              </p:ext>
            </p:extLst>
          </p:nvPr>
        </p:nvPicPr>
        <p:blipFill>
          <a:blip r:embed="rId21"/>
          <a:stretch>
            <a:fillRect/>
          </a:stretch>
        </p:blipFill>
        <p:spPr>
          <a:xfrm>
            <a:off x="7187042" y="2670372"/>
            <a:ext cx="1814842" cy="2419788"/>
          </a:xfrm>
          <a:prstGeom prst="rect">
            <a:avLst/>
          </a:prstGeom>
        </p:spPr>
      </p:pic>
      <p:sp>
        <p:nvSpPr>
          <p:cNvPr id="15" name="Rectangle 14"/>
          <p:cNvSpPr/>
          <p:nvPr userDrawn="1"/>
        </p:nvSpPr>
        <p:spPr>
          <a:xfrm>
            <a:off x="7177316" y="2647950"/>
            <a:ext cx="1814284" cy="245472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963990"/>
      </p:ext>
    </p:extLst>
  </p:cSld>
  <p:clrMap bg1="lt1" tx1="dk1" bg2="lt2" tx2="dk2" accent1="accent1" accent2="accent2" accent3="accent3" accent4="accent4" accent5="accent5" accent6="accent6" hlink="hlink" folHlink="folHlink"/>
  <p:sldLayoutIdLst>
    <p:sldLayoutId id="2147483720" r:id="rId1"/>
    <p:sldLayoutId id="2147483650" r:id="rId2"/>
    <p:sldLayoutId id="2147483664" r:id="rId3"/>
    <p:sldLayoutId id="2147483663" r:id="rId4"/>
    <p:sldLayoutId id="2147483682"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2" r:id="rId1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childTnLst>
        </p:cTn>
      </p:par>
    </p:tnLst>
  </p:timing>
  <p:hf sldNum="0" hdr="0" ftr="0" dt="0"/>
  <p:txStyles>
    <p:titleStyle>
      <a:lvl1pPr algn="l" defTabSz="914400" rtl="0" eaLnBrk="1" latinLnBrk="0" hangingPunct="1">
        <a:spcBef>
          <a:spcPct val="0"/>
        </a:spcBef>
        <a:buNone/>
        <a:defRPr sz="2800" kern="1200">
          <a:solidFill>
            <a:schemeClr val="accent4">
              <a:lumMod val="60000"/>
              <a:lumOff val="40000"/>
            </a:schemeClr>
          </a:solidFill>
          <a:latin typeface="+mj-lt"/>
          <a:ea typeface="+mj-ea"/>
          <a:cs typeface="+mj-cs"/>
        </a:defRPr>
      </a:lvl1pPr>
    </p:titleStyle>
    <p:bodyStyle>
      <a:lvl1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1pPr>
      <a:lvl2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2pPr>
      <a:lvl3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3pPr>
      <a:lvl4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4pPr>
      <a:lvl5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1" name="Rectangle 10"/>
          <p:cNvSpPr/>
          <p:nvPr userDrawn="1"/>
        </p:nvSpPr>
        <p:spPr>
          <a:xfrm rot="5400000">
            <a:off x="6096000" y="2228850"/>
            <a:ext cx="5257800" cy="685800"/>
          </a:xfrm>
          <a:prstGeom prst="rect">
            <a:avLst/>
          </a:prstGeom>
          <a:solidFill>
            <a:schemeClr val="accent6">
              <a:lumMod val="50000"/>
              <a:alpha val="54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
          <p:cNvSpPr/>
          <p:nvPr userDrawn="1"/>
        </p:nvSpPr>
        <p:spPr>
          <a:xfrm flipH="1">
            <a:off x="8417910" y="139632"/>
            <a:ext cx="598923" cy="4546668"/>
          </a:xfrm>
          <a:custGeom>
            <a:avLst/>
            <a:gdLst>
              <a:gd name="connsiteX0" fmla="*/ 0 w 533400"/>
              <a:gd name="connsiteY0" fmla="*/ 533400 h 533400"/>
              <a:gd name="connsiteX1" fmla="*/ 266700 w 533400"/>
              <a:gd name="connsiteY1" fmla="*/ 0 h 533400"/>
              <a:gd name="connsiteX2" fmla="*/ 533400 w 533400"/>
              <a:gd name="connsiteY2" fmla="*/ 533400 h 533400"/>
              <a:gd name="connsiteX3" fmla="*/ 0 w 533400"/>
              <a:gd name="connsiteY3" fmla="*/ 533400 h 533400"/>
              <a:gd name="connsiteX0" fmla="*/ 0 w 533400"/>
              <a:gd name="connsiteY0" fmla="*/ 533400 h 533400"/>
              <a:gd name="connsiteX1" fmla="*/ 266700 w 533400"/>
              <a:gd name="connsiteY1" fmla="*/ 0 h 533400"/>
              <a:gd name="connsiteX2" fmla="*/ 305827 w 533400"/>
              <a:gd name="connsiteY2" fmla="*/ 73120 h 533400"/>
              <a:gd name="connsiteX3" fmla="*/ 533400 w 533400"/>
              <a:gd name="connsiteY3" fmla="*/ 533400 h 533400"/>
              <a:gd name="connsiteX4" fmla="*/ 0 w 533400"/>
              <a:gd name="connsiteY4" fmla="*/ 533400 h 533400"/>
              <a:gd name="connsiteX0" fmla="*/ 0 w 533400"/>
              <a:gd name="connsiteY0" fmla="*/ 533400 h 533400"/>
              <a:gd name="connsiteX1" fmla="*/ 236815 w 533400"/>
              <a:gd name="connsiteY1" fmla="*/ 67369 h 533400"/>
              <a:gd name="connsiteX2" fmla="*/ 266700 w 533400"/>
              <a:gd name="connsiteY2" fmla="*/ 0 h 533400"/>
              <a:gd name="connsiteX3" fmla="*/ 305827 w 533400"/>
              <a:gd name="connsiteY3" fmla="*/ 73120 h 533400"/>
              <a:gd name="connsiteX4" fmla="*/ 533400 w 533400"/>
              <a:gd name="connsiteY4" fmla="*/ 533400 h 533400"/>
              <a:gd name="connsiteX5" fmla="*/ 0 w 533400"/>
              <a:gd name="connsiteY5" fmla="*/ 533400 h 533400"/>
              <a:gd name="connsiteX0" fmla="*/ 0 w 533400"/>
              <a:gd name="connsiteY0" fmla="*/ 498894 h 498894"/>
              <a:gd name="connsiteX1" fmla="*/ 236815 w 533400"/>
              <a:gd name="connsiteY1" fmla="*/ 32863 h 498894"/>
              <a:gd name="connsiteX2" fmla="*/ 266700 w 533400"/>
              <a:gd name="connsiteY2" fmla="*/ 0 h 498894"/>
              <a:gd name="connsiteX3" fmla="*/ 305827 w 533400"/>
              <a:gd name="connsiteY3" fmla="*/ 38614 h 498894"/>
              <a:gd name="connsiteX4" fmla="*/ 533400 w 533400"/>
              <a:gd name="connsiteY4" fmla="*/ 498894 h 498894"/>
              <a:gd name="connsiteX5" fmla="*/ 0 w 533400"/>
              <a:gd name="connsiteY5" fmla="*/ 498894 h 498894"/>
              <a:gd name="connsiteX0" fmla="*/ 0 w 533400"/>
              <a:gd name="connsiteY0" fmla="*/ 514286 h 514286"/>
              <a:gd name="connsiteX1" fmla="*/ 236815 w 533400"/>
              <a:gd name="connsiteY1" fmla="*/ 48255 h 514286"/>
              <a:gd name="connsiteX2" fmla="*/ 266700 w 533400"/>
              <a:gd name="connsiteY2" fmla="*/ 15392 h 514286"/>
              <a:gd name="connsiteX3" fmla="*/ 305827 w 533400"/>
              <a:gd name="connsiteY3" fmla="*/ 54006 h 514286"/>
              <a:gd name="connsiteX4" fmla="*/ 533400 w 533400"/>
              <a:gd name="connsiteY4" fmla="*/ 514286 h 514286"/>
              <a:gd name="connsiteX5" fmla="*/ 0 w 533400"/>
              <a:gd name="connsiteY5" fmla="*/ 514286 h 514286"/>
              <a:gd name="connsiteX0" fmla="*/ 0 w 533400"/>
              <a:gd name="connsiteY0" fmla="*/ 510461 h 510461"/>
              <a:gd name="connsiteX1" fmla="*/ 236815 w 533400"/>
              <a:gd name="connsiteY1" fmla="*/ 44430 h 510461"/>
              <a:gd name="connsiteX2" fmla="*/ 266700 w 533400"/>
              <a:gd name="connsiteY2" fmla="*/ 11567 h 510461"/>
              <a:gd name="connsiteX3" fmla="*/ 305827 w 533400"/>
              <a:gd name="connsiteY3" fmla="*/ 50181 h 510461"/>
              <a:gd name="connsiteX4" fmla="*/ 533400 w 533400"/>
              <a:gd name="connsiteY4" fmla="*/ 510461 h 510461"/>
              <a:gd name="connsiteX5" fmla="*/ 0 w 533400"/>
              <a:gd name="connsiteY5" fmla="*/ 510461 h 510461"/>
              <a:gd name="connsiteX0" fmla="*/ 0 w 533400"/>
              <a:gd name="connsiteY0" fmla="*/ 498934 h 498934"/>
              <a:gd name="connsiteX1" fmla="*/ 236815 w 533400"/>
              <a:gd name="connsiteY1" fmla="*/ 32903 h 498934"/>
              <a:gd name="connsiteX2" fmla="*/ 266700 w 533400"/>
              <a:gd name="connsiteY2" fmla="*/ 40 h 498934"/>
              <a:gd name="connsiteX3" fmla="*/ 305827 w 533400"/>
              <a:gd name="connsiteY3" fmla="*/ 38654 h 498934"/>
              <a:gd name="connsiteX4" fmla="*/ 533400 w 533400"/>
              <a:gd name="connsiteY4" fmla="*/ 498934 h 498934"/>
              <a:gd name="connsiteX5" fmla="*/ 0 w 533400"/>
              <a:gd name="connsiteY5" fmla="*/ 498934 h 498934"/>
              <a:gd name="connsiteX0" fmla="*/ 0 w 533400"/>
              <a:gd name="connsiteY0" fmla="*/ 498928 h 498928"/>
              <a:gd name="connsiteX1" fmla="*/ 236815 w 533400"/>
              <a:gd name="connsiteY1" fmla="*/ 32897 h 498928"/>
              <a:gd name="connsiteX2" fmla="*/ 266700 w 533400"/>
              <a:gd name="connsiteY2" fmla="*/ 34 h 498928"/>
              <a:gd name="connsiteX3" fmla="*/ 305827 w 533400"/>
              <a:gd name="connsiteY3" fmla="*/ 38648 h 498928"/>
              <a:gd name="connsiteX4" fmla="*/ 533400 w 533400"/>
              <a:gd name="connsiteY4" fmla="*/ 498928 h 498928"/>
              <a:gd name="connsiteX5" fmla="*/ 0 w 533400"/>
              <a:gd name="connsiteY5" fmla="*/ 498928 h 498928"/>
              <a:gd name="connsiteX0" fmla="*/ 0 w 533400"/>
              <a:gd name="connsiteY0" fmla="*/ 498928 h 498928"/>
              <a:gd name="connsiteX1" fmla="*/ 6014 w 533400"/>
              <a:gd name="connsiteY1" fmla="*/ 486054 h 498928"/>
              <a:gd name="connsiteX2" fmla="*/ 236815 w 533400"/>
              <a:gd name="connsiteY2" fmla="*/ 32897 h 498928"/>
              <a:gd name="connsiteX3" fmla="*/ 266700 w 533400"/>
              <a:gd name="connsiteY3" fmla="*/ 34 h 498928"/>
              <a:gd name="connsiteX4" fmla="*/ 305827 w 533400"/>
              <a:gd name="connsiteY4" fmla="*/ 38648 h 498928"/>
              <a:gd name="connsiteX5" fmla="*/ 533400 w 533400"/>
              <a:gd name="connsiteY5" fmla="*/ 498928 h 498928"/>
              <a:gd name="connsiteX6" fmla="*/ 0 w 533400"/>
              <a:gd name="connsiteY6" fmla="*/ 498928 h 498928"/>
              <a:gd name="connsiteX0" fmla="*/ 0 w 533400"/>
              <a:gd name="connsiteY0" fmla="*/ 509758 h 509758"/>
              <a:gd name="connsiteX1" fmla="*/ 6014 w 533400"/>
              <a:gd name="connsiteY1" fmla="*/ 496884 h 509758"/>
              <a:gd name="connsiteX2" fmla="*/ 236815 w 533400"/>
              <a:gd name="connsiteY2" fmla="*/ 43727 h 509758"/>
              <a:gd name="connsiteX3" fmla="*/ 266700 w 533400"/>
              <a:gd name="connsiteY3" fmla="*/ 10864 h 509758"/>
              <a:gd name="connsiteX4" fmla="*/ 305827 w 533400"/>
              <a:gd name="connsiteY4" fmla="*/ 49478 h 509758"/>
              <a:gd name="connsiteX5" fmla="*/ 527215 w 533400"/>
              <a:gd name="connsiteY5" fmla="*/ 498885 h 509758"/>
              <a:gd name="connsiteX6" fmla="*/ 533400 w 533400"/>
              <a:gd name="connsiteY6" fmla="*/ 509758 h 509758"/>
              <a:gd name="connsiteX7" fmla="*/ 0 w 533400"/>
              <a:gd name="connsiteY7" fmla="*/ 509758 h 509758"/>
              <a:gd name="connsiteX0" fmla="*/ 0 w 527215"/>
              <a:gd name="connsiteY0" fmla="*/ 509758 h 1430113"/>
              <a:gd name="connsiteX1" fmla="*/ 6014 w 527215"/>
              <a:gd name="connsiteY1" fmla="*/ 496884 h 1430113"/>
              <a:gd name="connsiteX2" fmla="*/ 236815 w 527215"/>
              <a:gd name="connsiteY2" fmla="*/ 43727 h 1430113"/>
              <a:gd name="connsiteX3" fmla="*/ 266700 w 527215"/>
              <a:gd name="connsiteY3" fmla="*/ 10864 h 1430113"/>
              <a:gd name="connsiteX4" fmla="*/ 305827 w 527215"/>
              <a:gd name="connsiteY4" fmla="*/ 49478 h 1430113"/>
              <a:gd name="connsiteX5" fmla="*/ 527215 w 527215"/>
              <a:gd name="connsiteY5" fmla="*/ 498885 h 1430113"/>
              <a:gd name="connsiteX6" fmla="*/ 526398 w 527215"/>
              <a:gd name="connsiteY6" fmla="*/ 1430113 h 1430113"/>
              <a:gd name="connsiteX7" fmla="*/ 0 w 527215"/>
              <a:gd name="connsiteY7" fmla="*/ 509758 h 1430113"/>
              <a:gd name="connsiteX0" fmla="*/ 1989 w 521201"/>
              <a:gd name="connsiteY0" fmla="*/ 1467126 h 1467126"/>
              <a:gd name="connsiteX1" fmla="*/ 0 w 521201"/>
              <a:gd name="connsiteY1" fmla="*/ 496884 h 1467126"/>
              <a:gd name="connsiteX2" fmla="*/ 230801 w 521201"/>
              <a:gd name="connsiteY2" fmla="*/ 43727 h 1467126"/>
              <a:gd name="connsiteX3" fmla="*/ 260686 w 521201"/>
              <a:gd name="connsiteY3" fmla="*/ 10864 h 1467126"/>
              <a:gd name="connsiteX4" fmla="*/ 299813 w 521201"/>
              <a:gd name="connsiteY4" fmla="*/ 49478 h 1467126"/>
              <a:gd name="connsiteX5" fmla="*/ 521201 w 521201"/>
              <a:gd name="connsiteY5" fmla="*/ 498885 h 1467126"/>
              <a:gd name="connsiteX6" fmla="*/ 520384 w 521201"/>
              <a:gd name="connsiteY6" fmla="*/ 1430113 h 1467126"/>
              <a:gd name="connsiteX7" fmla="*/ 1989 w 521201"/>
              <a:gd name="connsiteY7" fmla="*/ 1467126 h 1467126"/>
              <a:gd name="connsiteX0" fmla="*/ 1989 w 521201"/>
              <a:gd name="connsiteY0" fmla="*/ 1467126 h 2299712"/>
              <a:gd name="connsiteX1" fmla="*/ 0 w 521201"/>
              <a:gd name="connsiteY1" fmla="*/ 496884 h 2299712"/>
              <a:gd name="connsiteX2" fmla="*/ 230801 w 521201"/>
              <a:gd name="connsiteY2" fmla="*/ 43727 h 2299712"/>
              <a:gd name="connsiteX3" fmla="*/ 260686 w 521201"/>
              <a:gd name="connsiteY3" fmla="*/ 10864 h 2299712"/>
              <a:gd name="connsiteX4" fmla="*/ 299813 w 521201"/>
              <a:gd name="connsiteY4" fmla="*/ 49478 h 2299712"/>
              <a:gd name="connsiteX5" fmla="*/ 521201 w 521201"/>
              <a:gd name="connsiteY5" fmla="*/ 498885 h 2299712"/>
              <a:gd name="connsiteX6" fmla="*/ 520384 w 521201"/>
              <a:gd name="connsiteY6" fmla="*/ 2299712 h 2299712"/>
              <a:gd name="connsiteX7" fmla="*/ 1989 w 521201"/>
              <a:gd name="connsiteY7" fmla="*/ 1467126 h 2299712"/>
              <a:gd name="connsiteX0" fmla="*/ 0 w 521732"/>
              <a:gd name="connsiteY0" fmla="*/ 2379575 h 2379575"/>
              <a:gd name="connsiteX1" fmla="*/ 531 w 521732"/>
              <a:gd name="connsiteY1" fmla="*/ 496884 h 2379575"/>
              <a:gd name="connsiteX2" fmla="*/ 231332 w 521732"/>
              <a:gd name="connsiteY2" fmla="*/ 43727 h 2379575"/>
              <a:gd name="connsiteX3" fmla="*/ 261217 w 521732"/>
              <a:gd name="connsiteY3" fmla="*/ 10864 h 2379575"/>
              <a:gd name="connsiteX4" fmla="*/ 300344 w 521732"/>
              <a:gd name="connsiteY4" fmla="*/ 49478 h 2379575"/>
              <a:gd name="connsiteX5" fmla="*/ 521732 w 521732"/>
              <a:gd name="connsiteY5" fmla="*/ 498885 h 2379575"/>
              <a:gd name="connsiteX6" fmla="*/ 520915 w 521732"/>
              <a:gd name="connsiteY6" fmla="*/ 2299712 h 2379575"/>
              <a:gd name="connsiteX7" fmla="*/ 0 w 521732"/>
              <a:gd name="connsiteY7" fmla="*/ 2379575 h 2379575"/>
              <a:gd name="connsiteX0" fmla="*/ 0 w 530215"/>
              <a:gd name="connsiteY0" fmla="*/ 3397578 h 3397578"/>
              <a:gd name="connsiteX1" fmla="*/ 9014 w 530215"/>
              <a:gd name="connsiteY1" fmla="*/ 496884 h 3397578"/>
              <a:gd name="connsiteX2" fmla="*/ 239815 w 530215"/>
              <a:gd name="connsiteY2" fmla="*/ 43727 h 3397578"/>
              <a:gd name="connsiteX3" fmla="*/ 269700 w 530215"/>
              <a:gd name="connsiteY3" fmla="*/ 10864 h 3397578"/>
              <a:gd name="connsiteX4" fmla="*/ 308827 w 530215"/>
              <a:gd name="connsiteY4" fmla="*/ 49478 h 3397578"/>
              <a:gd name="connsiteX5" fmla="*/ 530215 w 530215"/>
              <a:gd name="connsiteY5" fmla="*/ 498885 h 3397578"/>
              <a:gd name="connsiteX6" fmla="*/ 529398 w 530215"/>
              <a:gd name="connsiteY6" fmla="*/ 2299712 h 3397578"/>
              <a:gd name="connsiteX7" fmla="*/ 0 w 530215"/>
              <a:gd name="connsiteY7" fmla="*/ 3397578 h 3397578"/>
              <a:gd name="connsiteX0" fmla="*/ 0 w 546368"/>
              <a:gd name="connsiteY0" fmla="*/ 3397578 h 3402548"/>
              <a:gd name="connsiteX1" fmla="*/ 9014 w 546368"/>
              <a:gd name="connsiteY1" fmla="*/ 496884 h 3402548"/>
              <a:gd name="connsiteX2" fmla="*/ 239815 w 546368"/>
              <a:gd name="connsiteY2" fmla="*/ 43727 h 3402548"/>
              <a:gd name="connsiteX3" fmla="*/ 269700 w 546368"/>
              <a:gd name="connsiteY3" fmla="*/ 10864 h 3402548"/>
              <a:gd name="connsiteX4" fmla="*/ 308827 w 546368"/>
              <a:gd name="connsiteY4" fmla="*/ 49478 h 3402548"/>
              <a:gd name="connsiteX5" fmla="*/ 530215 w 546368"/>
              <a:gd name="connsiteY5" fmla="*/ 498885 h 3402548"/>
              <a:gd name="connsiteX6" fmla="*/ 546365 w 546368"/>
              <a:gd name="connsiteY6" fmla="*/ 3402548 h 3402548"/>
              <a:gd name="connsiteX7" fmla="*/ 0 w 546368"/>
              <a:gd name="connsiteY7" fmla="*/ 3397578 h 3402548"/>
              <a:gd name="connsiteX0" fmla="*/ 403 w 538288"/>
              <a:gd name="connsiteY0" fmla="*/ 5196047 h 5196047"/>
              <a:gd name="connsiteX1" fmla="*/ 934 w 538288"/>
              <a:gd name="connsiteY1" fmla="*/ 496884 h 5196047"/>
              <a:gd name="connsiteX2" fmla="*/ 231735 w 538288"/>
              <a:gd name="connsiteY2" fmla="*/ 43727 h 5196047"/>
              <a:gd name="connsiteX3" fmla="*/ 261620 w 538288"/>
              <a:gd name="connsiteY3" fmla="*/ 10864 h 5196047"/>
              <a:gd name="connsiteX4" fmla="*/ 300747 w 538288"/>
              <a:gd name="connsiteY4" fmla="*/ 49478 h 5196047"/>
              <a:gd name="connsiteX5" fmla="*/ 522135 w 538288"/>
              <a:gd name="connsiteY5" fmla="*/ 498885 h 5196047"/>
              <a:gd name="connsiteX6" fmla="*/ 538285 w 538288"/>
              <a:gd name="connsiteY6" fmla="*/ 3402548 h 5196047"/>
              <a:gd name="connsiteX7" fmla="*/ 403 w 538288"/>
              <a:gd name="connsiteY7" fmla="*/ 5196047 h 5196047"/>
              <a:gd name="connsiteX0" fmla="*/ 403 w 538291"/>
              <a:gd name="connsiteY0" fmla="*/ 5196047 h 5201017"/>
              <a:gd name="connsiteX1" fmla="*/ 934 w 538291"/>
              <a:gd name="connsiteY1" fmla="*/ 496884 h 5201017"/>
              <a:gd name="connsiteX2" fmla="*/ 231735 w 538291"/>
              <a:gd name="connsiteY2" fmla="*/ 43727 h 5201017"/>
              <a:gd name="connsiteX3" fmla="*/ 261620 w 538291"/>
              <a:gd name="connsiteY3" fmla="*/ 10864 h 5201017"/>
              <a:gd name="connsiteX4" fmla="*/ 300747 w 538291"/>
              <a:gd name="connsiteY4" fmla="*/ 49478 h 5201017"/>
              <a:gd name="connsiteX5" fmla="*/ 522135 w 538291"/>
              <a:gd name="connsiteY5" fmla="*/ 498885 h 5201017"/>
              <a:gd name="connsiteX6" fmla="*/ 538288 w 538291"/>
              <a:gd name="connsiteY6" fmla="*/ 5201017 h 5201017"/>
              <a:gd name="connsiteX7" fmla="*/ 403 w 538291"/>
              <a:gd name="connsiteY7" fmla="*/ 5196047 h 5201017"/>
              <a:gd name="connsiteX0" fmla="*/ 403 w 538291"/>
              <a:gd name="connsiteY0" fmla="*/ 5185217 h 5190187"/>
              <a:gd name="connsiteX1" fmla="*/ 934 w 538291"/>
              <a:gd name="connsiteY1" fmla="*/ 486054 h 5190187"/>
              <a:gd name="connsiteX2" fmla="*/ 231735 w 538291"/>
              <a:gd name="connsiteY2" fmla="*/ 32897 h 5190187"/>
              <a:gd name="connsiteX3" fmla="*/ 261620 w 538291"/>
              <a:gd name="connsiteY3" fmla="*/ 34 h 5190187"/>
              <a:gd name="connsiteX4" fmla="*/ 300747 w 538291"/>
              <a:gd name="connsiteY4" fmla="*/ 38648 h 5190187"/>
              <a:gd name="connsiteX5" fmla="*/ 522135 w 538291"/>
              <a:gd name="connsiteY5" fmla="*/ 488055 h 5190187"/>
              <a:gd name="connsiteX6" fmla="*/ 538288 w 538291"/>
              <a:gd name="connsiteY6" fmla="*/ 5190187 h 5190187"/>
              <a:gd name="connsiteX7" fmla="*/ 403 w 538291"/>
              <a:gd name="connsiteY7" fmla="*/ 5185217 h 519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291" h="5190187">
                <a:moveTo>
                  <a:pt x="403" y="5185217"/>
                </a:moveTo>
                <a:cubicBezTo>
                  <a:pt x="3408" y="4218319"/>
                  <a:pt x="-2071" y="1452952"/>
                  <a:pt x="934" y="486054"/>
                </a:cubicBezTo>
                <a:lnTo>
                  <a:pt x="231735" y="32897"/>
                </a:lnTo>
                <a:cubicBezTo>
                  <a:pt x="241171" y="18775"/>
                  <a:pt x="250118" y="-925"/>
                  <a:pt x="261620" y="34"/>
                </a:cubicBezTo>
                <a:cubicBezTo>
                  <a:pt x="273122" y="993"/>
                  <a:pt x="278335" y="-2667"/>
                  <a:pt x="300747" y="38648"/>
                </a:cubicBezTo>
                <a:lnTo>
                  <a:pt x="522135" y="488055"/>
                </a:lnTo>
                <a:cubicBezTo>
                  <a:pt x="521863" y="798464"/>
                  <a:pt x="538560" y="4879778"/>
                  <a:pt x="538288" y="5190187"/>
                </a:cubicBezTo>
                <a:lnTo>
                  <a:pt x="403" y="5185217"/>
                </a:lnTo>
                <a:close/>
              </a:path>
            </a:pathLst>
          </a:custGeom>
          <a:gradFill flip="none" rotWithShape="1">
            <a:gsLst>
              <a:gs pos="1667">
                <a:schemeClr val="accent4">
                  <a:lumMod val="75000"/>
                  <a:alpha val="26000"/>
                </a:schemeClr>
              </a:gs>
              <a:gs pos="40000">
                <a:schemeClr val="accent4">
                  <a:lumMod val="60000"/>
                  <a:lumOff val="40000"/>
                  <a:alpha val="43000"/>
                </a:schemeClr>
              </a:gs>
              <a:gs pos="100000">
                <a:schemeClr val="accent6">
                  <a:lumMod val="50000"/>
                </a:schemeClr>
              </a:gs>
            </a:gsLst>
            <a:lin ang="5400000" scaled="0"/>
            <a:tileRect/>
          </a:gradFill>
          <a:ln>
            <a:solidFill>
              <a:schemeClr val="tx1">
                <a:lumMod val="95000"/>
                <a:lumOff val="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0" y="0"/>
            <a:ext cx="9013371" cy="5143500"/>
          </a:xfrm>
          <a:prstGeom prst="rect">
            <a:avLst/>
          </a:prstGeom>
          <a:blipFill dpi="0" rotWithShape="1">
            <a:blip r:embed="rId19">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7162801" y="2638004"/>
            <a:ext cx="1850571" cy="2468070"/>
          </a:xfrm>
          <a:prstGeom prst="rect">
            <a:avLst/>
          </a:prstGeom>
          <a:solidFill>
            <a:schemeClr val="tx1">
              <a:lumMod val="95000"/>
              <a:lumOff val="5000"/>
            </a:schemeClr>
          </a:solidFill>
          <a:ln>
            <a:solidFill>
              <a:schemeClr val="accent4">
                <a:lumMod val="60000"/>
                <a:lumOff val="40000"/>
              </a:schemeClr>
            </a:solidFill>
          </a:ln>
          <a:effectLst>
            <a:outerShdw blurRad="50800" dist="50800" dir="193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04800" y="628650"/>
            <a:ext cx="7696200" cy="30289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163284" y="120253"/>
            <a:ext cx="6553202" cy="394097"/>
          </a:xfrm>
          <a:prstGeom prst="rect">
            <a:avLst/>
          </a:prstGeom>
        </p:spPr>
        <p:txBody>
          <a:bodyPr vert="horz" lIns="91440" tIns="45720" rIns="91440" bIns="45720" rtlCol="0" anchor="b">
            <a:normAutofit/>
          </a:bodyPr>
          <a:lstStyle/>
          <a:p>
            <a:r>
              <a:rPr lang="en-US" dirty="0"/>
              <a:t>Click to edit Master title style</a:t>
            </a:r>
          </a:p>
        </p:txBody>
      </p:sp>
      <p:pic>
        <p:nvPicPr>
          <p:cNvPr id="5" name="Picture 4"/>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7187184" y="2666438"/>
            <a:ext cx="1816458" cy="2419912"/>
          </a:xfrm>
          <a:prstGeom prst="rect">
            <a:avLst/>
          </a:prstGeom>
        </p:spPr>
      </p:pic>
    </p:spTree>
    <p:extLst>
      <p:ext uri="{BB962C8B-B14F-4D97-AF65-F5344CB8AC3E}">
        <p14:creationId xmlns:p14="http://schemas.microsoft.com/office/powerpoint/2010/main" val="406671489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hf sldNum="0" hdr="0" ftr="0" dt="0"/>
  <p:txStyles>
    <p:titleStyle>
      <a:lvl1pPr algn="l" defTabSz="914400" rtl="0" eaLnBrk="1" latinLnBrk="0" hangingPunct="1">
        <a:spcBef>
          <a:spcPct val="0"/>
        </a:spcBef>
        <a:buNone/>
        <a:defRPr sz="2800" kern="1200">
          <a:solidFill>
            <a:schemeClr val="accent4">
              <a:lumMod val="60000"/>
              <a:lumOff val="40000"/>
            </a:schemeClr>
          </a:solidFill>
          <a:latin typeface="+mj-lt"/>
          <a:ea typeface="+mj-ea"/>
          <a:cs typeface="+mj-cs"/>
        </a:defRPr>
      </a:lvl1pPr>
    </p:titleStyle>
    <p:bodyStyle>
      <a:lvl1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1pPr>
      <a:lvl2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2pPr>
      <a:lvl3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3pPr>
      <a:lvl4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4pPr>
      <a:lvl5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blipFill dpi="0" rotWithShape="1">
            <a:blip r:embed="rId19">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04800" y="914400"/>
            <a:ext cx="7696200" cy="30289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76200" y="228600"/>
            <a:ext cx="9296400" cy="571500"/>
          </a:xfrm>
          <a:prstGeom prst="rect">
            <a:avLst/>
          </a:prstGeom>
          <a:solidFill>
            <a:schemeClr val="accent6">
              <a:lumMod val="50000"/>
              <a:alpha val="54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1"/>
          <p:cNvSpPr/>
          <p:nvPr userDrawn="1"/>
        </p:nvSpPr>
        <p:spPr>
          <a:xfrm rot="16200000" flipH="1">
            <a:off x="4492117" y="-3975075"/>
            <a:ext cx="475324" cy="8980842"/>
          </a:xfrm>
          <a:custGeom>
            <a:avLst/>
            <a:gdLst>
              <a:gd name="connsiteX0" fmla="*/ 0 w 533400"/>
              <a:gd name="connsiteY0" fmla="*/ 533400 h 533400"/>
              <a:gd name="connsiteX1" fmla="*/ 266700 w 533400"/>
              <a:gd name="connsiteY1" fmla="*/ 0 h 533400"/>
              <a:gd name="connsiteX2" fmla="*/ 533400 w 533400"/>
              <a:gd name="connsiteY2" fmla="*/ 533400 h 533400"/>
              <a:gd name="connsiteX3" fmla="*/ 0 w 533400"/>
              <a:gd name="connsiteY3" fmla="*/ 533400 h 533400"/>
              <a:gd name="connsiteX0" fmla="*/ 0 w 533400"/>
              <a:gd name="connsiteY0" fmla="*/ 533400 h 533400"/>
              <a:gd name="connsiteX1" fmla="*/ 266700 w 533400"/>
              <a:gd name="connsiteY1" fmla="*/ 0 h 533400"/>
              <a:gd name="connsiteX2" fmla="*/ 305827 w 533400"/>
              <a:gd name="connsiteY2" fmla="*/ 73120 h 533400"/>
              <a:gd name="connsiteX3" fmla="*/ 533400 w 533400"/>
              <a:gd name="connsiteY3" fmla="*/ 533400 h 533400"/>
              <a:gd name="connsiteX4" fmla="*/ 0 w 533400"/>
              <a:gd name="connsiteY4" fmla="*/ 533400 h 533400"/>
              <a:gd name="connsiteX0" fmla="*/ 0 w 533400"/>
              <a:gd name="connsiteY0" fmla="*/ 533400 h 533400"/>
              <a:gd name="connsiteX1" fmla="*/ 236815 w 533400"/>
              <a:gd name="connsiteY1" fmla="*/ 67369 h 533400"/>
              <a:gd name="connsiteX2" fmla="*/ 266700 w 533400"/>
              <a:gd name="connsiteY2" fmla="*/ 0 h 533400"/>
              <a:gd name="connsiteX3" fmla="*/ 305827 w 533400"/>
              <a:gd name="connsiteY3" fmla="*/ 73120 h 533400"/>
              <a:gd name="connsiteX4" fmla="*/ 533400 w 533400"/>
              <a:gd name="connsiteY4" fmla="*/ 533400 h 533400"/>
              <a:gd name="connsiteX5" fmla="*/ 0 w 533400"/>
              <a:gd name="connsiteY5" fmla="*/ 533400 h 533400"/>
              <a:gd name="connsiteX0" fmla="*/ 0 w 533400"/>
              <a:gd name="connsiteY0" fmla="*/ 498894 h 498894"/>
              <a:gd name="connsiteX1" fmla="*/ 236815 w 533400"/>
              <a:gd name="connsiteY1" fmla="*/ 32863 h 498894"/>
              <a:gd name="connsiteX2" fmla="*/ 266700 w 533400"/>
              <a:gd name="connsiteY2" fmla="*/ 0 h 498894"/>
              <a:gd name="connsiteX3" fmla="*/ 305827 w 533400"/>
              <a:gd name="connsiteY3" fmla="*/ 38614 h 498894"/>
              <a:gd name="connsiteX4" fmla="*/ 533400 w 533400"/>
              <a:gd name="connsiteY4" fmla="*/ 498894 h 498894"/>
              <a:gd name="connsiteX5" fmla="*/ 0 w 533400"/>
              <a:gd name="connsiteY5" fmla="*/ 498894 h 498894"/>
              <a:gd name="connsiteX0" fmla="*/ 0 w 533400"/>
              <a:gd name="connsiteY0" fmla="*/ 514286 h 514286"/>
              <a:gd name="connsiteX1" fmla="*/ 236815 w 533400"/>
              <a:gd name="connsiteY1" fmla="*/ 48255 h 514286"/>
              <a:gd name="connsiteX2" fmla="*/ 266700 w 533400"/>
              <a:gd name="connsiteY2" fmla="*/ 15392 h 514286"/>
              <a:gd name="connsiteX3" fmla="*/ 305827 w 533400"/>
              <a:gd name="connsiteY3" fmla="*/ 54006 h 514286"/>
              <a:gd name="connsiteX4" fmla="*/ 533400 w 533400"/>
              <a:gd name="connsiteY4" fmla="*/ 514286 h 514286"/>
              <a:gd name="connsiteX5" fmla="*/ 0 w 533400"/>
              <a:gd name="connsiteY5" fmla="*/ 514286 h 514286"/>
              <a:gd name="connsiteX0" fmla="*/ 0 w 533400"/>
              <a:gd name="connsiteY0" fmla="*/ 510461 h 510461"/>
              <a:gd name="connsiteX1" fmla="*/ 236815 w 533400"/>
              <a:gd name="connsiteY1" fmla="*/ 44430 h 510461"/>
              <a:gd name="connsiteX2" fmla="*/ 266700 w 533400"/>
              <a:gd name="connsiteY2" fmla="*/ 11567 h 510461"/>
              <a:gd name="connsiteX3" fmla="*/ 305827 w 533400"/>
              <a:gd name="connsiteY3" fmla="*/ 50181 h 510461"/>
              <a:gd name="connsiteX4" fmla="*/ 533400 w 533400"/>
              <a:gd name="connsiteY4" fmla="*/ 510461 h 510461"/>
              <a:gd name="connsiteX5" fmla="*/ 0 w 533400"/>
              <a:gd name="connsiteY5" fmla="*/ 510461 h 510461"/>
              <a:gd name="connsiteX0" fmla="*/ 0 w 533400"/>
              <a:gd name="connsiteY0" fmla="*/ 498934 h 498934"/>
              <a:gd name="connsiteX1" fmla="*/ 236815 w 533400"/>
              <a:gd name="connsiteY1" fmla="*/ 32903 h 498934"/>
              <a:gd name="connsiteX2" fmla="*/ 266700 w 533400"/>
              <a:gd name="connsiteY2" fmla="*/ 40 h 498934"/>
              <a:gd name="connsiteX3" fmla="*/ 305827 w 533400"/>
              <a:gd name="connsiteY3" fmla="*/ 38654 h 498934"/>
              <a:gd name="connsiteX4" fmla="*/ 533400 w 533400"/>
              <a:gd name="connsiteY4" fmla="*/ 498934 h 498934"/>
              <a:gd name="connsiteX5" fmla="*/ 0 w 533400"/>
              <a:gd name="connsiteY5" fmla="*/ 498934 h 498934"/>
              <a:gd name="connsiteX0" fmla="*/ 0 w 533400"/>
              <a:gd name="connsiteY0" fmla="*/ 498928 h 498928"/>
              <a:gd name="connsiteX1" fmla="*/ 236815 w 533400"/>
              <a:gd name="connsiteY1" fmla="*/ 32897 h 498928"/>
              <a:gd name="connsiteX2" fmla="*/ 266700 w 533400"/>
              <a:gd name="connsiteY2" fmla="*/ 34 h 498928"/>
              <a:gd name="connsiteX3" fmla="*/ 305827 w 533400"/>
              <a:gd name="connsiteY3" fmla="*/ 38648 h 498928"/>
              <a:gd name="connsiteX4" fmla="*/ 533400 w 533400"/>
              <a:gd name="connsiteY4" fmla="*/ 498928 h 498928"/>
              <a:gd name="connsiteX5" fmla="*/ 0 w 533400"/>
              <a:gd name="connsiteY5" fmla="*/ 498928 h 498928"/>
              <a:gd name="connsiteX0" fmla="*/ 0 w 533400"/>
              <a:gd name="connsiteY0" fmla="*/ 498928 h 498928"/>
              <a:gd name="connsiteX1" fmla="*/ 6014 w 533400"/>
              <a:gd name="connsiteY1" fmla="*/ 486054 h 498928"/>
              <a:gd name="connsiteX2" fmla="*/ 236815 w 533400"/>
              <a:gd name="connsiteY2" fmla="*/ 32897 h 498928"/>
              <a:gd name="connsiteX3" fmla="*/ 266700 w 533400"/>
              <a:gd name="connsiteY3" fmla="*/ 34 h 498928"/>
              <a:gd name="connsiteX4" fmla="*/ 305827 w 533400"/>
              <a:gd name="connsiteY4" fmla="*/ 38648 h 498928"/>
              <a:gd name="connsiteX5" fmla="*/ 533400 w 533400"/>
              <a:gd name="connsiteY5" fmla="*/ 498928 h 498928"/>
              <a:gd name="connsiteX6" fmla="*/ 0 w 533400"/>
              <a:gd name="connsiteY6" fmla="*/ 498928 h 498928"/>
              <a:gd name="connsiteX0" fmla="*/ 0 w 533400"/>
              <a:gd name="connsiteY0" fmla="*/ 509758 h 509758"/>
              <a:gd name="connsiteX1" fmla="*/ 6014 w 533400"/>
              <a:gd name="connsiteY1" fmla="*/ 496884 h 509758"/>
              <a:gd name="connsiteX2" fmla="*/ 236815 w 533400"/>
              <a:gd name="connsiteY2" fmla="*/ 43727 h 509758"/>
              <a:gd name="connsiteX3" fmla="*/ 266700 w 533400"/>
              <a:gd name="connsiteY3" fmla="*/ 10864 h 509758"/>
              <a:gd name="connsiteX4" fmla="*/ 305827 w 533400"/>
              <a:gd name="connsiteY4" fmla="*/ 49478 h 509758"/>
              <a:gd name="connsiteX5" fmla="*/ 527215 w 533400"/>
              <a:gd name="connsiteY5" fmla="*/ 498885 h 509758"/>
              <a:gd name="connsiteX6" fmla="*/ 533400 w 533400"/>
              <a:gd name="connsiteY6" fmla="*/ 509758 h 509758"/>
              <a:gd name="connsiteX7" fmla="*/ 0 w 533400"/>
              <a:gd name="connsiteY7" fmla="*/ 509758 h 509758"/>
              <a:gd name="connsiteX0" fmla="*/ 0 w 527215"/>
              <a:gd name="connsiteY0" fmla="*/ 509758 h 1430113"/>
              <a:gd name="connsiteX1" fmla="*/ 6014 w 527215"/>
              <a:gd name="connsiteY1" fmla="*/ 496884 h 1430113"/>
              <a:gd name="connsiteX2" fmla="*/ 236815 w 527215"/>
              <a:gd name="connsiteY2" fmla="*/ 43727 h 1430113"/>
              <a:gd name="connsiteX3" fmla="*/ 266700 w 527215"/>
              <a:gd name="connsiteY3" fmla="*/ 10864 h 1430113"/>
              <a:gd name="connsiteX4" fmla="*/ 305827 w 527215"/>
              <a:gd name="connsiteY4" fmla="*/ 49478 h 1430113"/>
              <a:gd name="connsiteX5" fmla="*/ 527215 w 527215"/>
              <a:gd name="connsiteY5" fmla="*/ 498885 h 1430113"/>
              <a:gd name="connsiteX6" fmla="*/ 526398 w 527215"/>
              <a:gd name="connsiteY6" fmla="*/ 1430113 h 1430113"/>
              <a:gd name="connsiteX7" fmla="*/ 0 w 527215"/>
              <a:gd name="connsiteY7" fmla="*/ 509758 h 1430113"/>
              <a:gd name="connsiteX0" fmla="*/ 1989 w 521201"/>
              <a:gd name="connsiteY0" fmla="*/ 1467126 h 1467126"/>
              <a:gd name="connsiteX1" fmla="*/ 0 w 521201"/>
              <a:gd name="connsiteY1" fmla="*/ 496884 h 1467126"/>
              <a:gd name="connsiteX2" fmla="*/ 230801 w 521201"/>
              <a:gd name="connsiteY2" fmla="*/ 43727 h 1467126"/>
              <a:gd name="connsiteX3" fmla="*/ 260686 w 521201"/>
              <a:gd name="connsiteY3" fmla="*/ 10864 h 1467126"/>
              <a:gd name="connsiteX4" fmla="*/ 299813 w 521201"/>
              <a:gd name="connsiteY4" fmla="*/ 49478 h 1467126"/>
              <a:gd name="connsiteX5" fmla="*/ 521201 w 521201"/>
              <a:gd name="connsiteY5" fmla="*/ 498885 h 1467126"/>
              <a:gd name="connsiteX6" fmla="*/ 520384 w 521201"/>
              <a:gd name="connsiteY6" fmla="*/ 1430113 h 1467126"/>
              <a:gd name="connsiteX7" fmla="*/ 1989 w 521201"/>
              <a:gd name="connsiteY7" fmla="*/ 1467126 h 1467126"/>
              <a:gd name="connsiteX0" fmla="*/ 1989 w 521201"/>
              <a:gd name="connsiteY0" fmla="*/ 1467126 h 2299712"/>
              <a:gd name="connsiteX1" fmla="*/ 0 w 521201"/>
              <a:gd name="connsiteY1" fmla="*/ 496884 h 2299712"/>
              <a:gd name="connsiteX2" fmla="*/ 230801 w 521201"/>
              <a:gd name="connsiteY2" fmla="*/ 43727 h 2299712"/>
              <a:gd name="connsiteX3" fmla="*/ 260686 w 521201"/>
              <a:gd name="connsiteY3" fmla="*/ 10864 h 2299712"/>
              <a:gd name="connsiteX4" fmla="*/ 299813 w 521201"/>
              <a:gd name="connsiteY4" fmla="*/ 49478 h 2299712"/>
              <a:gd name="connsiteX5" fmla="*/ 521201 w 521201"/>
              <a:gd name="connsiteY5" fmla="*/ 498885 h 2299712"/>
              <a:gd name="connsiteX6" fmla="*/ 520384 w 521201"/>
              <a:gd name="connsiteY6" fmla="*/ 2299712 h 2299712"/>
              <a:gd name="connsiteX7" fmla="*/ 1989 w 521201"/>
              <a:gd name="connsiteY7" fmla="*/ 1467126 h 2299712"/>
              <a:gd name="connsiteX0" fmla="*/ 0 w 521732"/>
              <a:gd name="connsiteY0" fmla="*/ 2379575 h 2379575"/>
              <a:gd name="connsiteX1" fmla="*/ 531 w 521732"/>
              <a:gd name="connsiteY1" fmla="*/ 496884 h 2379575"/>
              <a:gd name="connsiteX2" fmla="*/ 231332 w 521732"/>
              <a:gd name="connsiteY2" fmla="*/ 43727 h 2379575"/>
              <a:gd name="connsiteX3" fmla="*/ 261217 w 521732"/>
              <a:gd name="connsiteY3" fmla="*/ 10864 h 2379575"/>
              <a:gd name="connsiteX4" fmla="*/ 300344 w 521732"/>
              <a:gd name="connsiteY4" fmla="*/ 49478 h 2379575"/>
              <a:gd name="connsiteX5" fmla="*/ 521732 w 521732"/>
              <a:gd name="connsiteY5" fmla="*/ 498885 h 2379575"/>
              <a:gd name="connsiteX6" fmla="*/ 520915 w 521732"/>
              <a:gd name="connsiteY6" fmla="*/ 2299712 h 2379575"/>
              <a:gd name="connsiteX7" fmla="*/ 0 w 521732"/>
              <a:gd name="connsiteY7" fmla="*/ 2379575 h 2379575"/>
              <a:gd name="connsiteX0" fmla="*/ 0 w 530215"/>
              <a:gd name="connsiteY0" fmla="*/ 3397578 h 3397578"/>
              <a:gd name="connsiteX1" fmla="*/ 9014 w 530215"/>
              <a:gd name="connsiteY1" fmla="*/ 496884 h 3397578"/>
              <a:gd name="connsiteX2" fmla="*/ 239815 w 530215"/>
              <a:gd name="connsiteY2" fmla="*/ 43727 h 3397578"/>
              <a:gd name="connsiteX3" fmla="*/ 269700 w 530215"/>
              <a:gd name="connsiteY3" fmla="*/ 10864 h 3397578"/>
              <a:gd name="connsiteX4" fmla="*/ 308827 w 530215"/>
              <a:gd name="connsiteY4" fmla="*/ 49478 h 3397578"/>
              <a:gd name="connsiteX5" fmla="*/ 530215 w 530215"/>
              <a:gd name="connsiteY5" fmla="*/ 498885 h 3397578"/>
              <a:gd name="connsiteX6" fmla="*/ 529398 w 530215"/>
              <a:gd name="connsiteY6" fmla="*/ 2299712 h 3397578"/>
              <a:gd name="connsiteX7" fmla="*/ 0 w 530215"/>
              <a:gd name="connsiteY7" fmla="*/ 3397578 h 3397578"/>
              <a:gd name="connsiteX0" fmla="*/ 0 w 546368"/>
              <a:gd name="connsiteY0" fmla="*/ 3397578 h 3402548"/>
              <a:gd name="connsiteX1" fmla="*/ 9014 w 546368"/>
              <a:gd name="connsiteY1" fmla="*/ 496884 h 3402548"/>
              <a:gd name="connsiteX2" fmla="*/ 239815 w 546368"/>
              <a:gd name="connsiteY2" fmla="*/ 43727 h 3402548"/>
              <a:gd name="connsiteX3" fmla="*/ 269700 w 546368"/>
              <a:gd name="connsiteY3" fmla="*/ 10864 h 3402548"/>
              <a:gd name="connsiteX4" fmla="*/ 308827 w 546368"/>
              <a:gd name="connsiteY4" fmla="*/ 49478 h 3402548"/>
              <a:gd name="connsiteX5" fmla="*/ 530215 w 546368"/>
              <a:gd name="connsiteY5" fmla="*/ 498885 h 3402548"/>
              <a:gd name="connsiteX6" fmla="*/ 546365 w 546368"/>
              <a:gd name="connsiteY6" fmla="*/ 3402548 h 3402548"/>
              <a:gd name="connsiteX7" fmla="*/ 0 w 546368"/>
              <a:gd name="connsiteY7" fmla="*/ 3397578 h 3402548"/>
              <a:gd name="connsiteX0" fmla="*/ 403 w 538288"/>
              <a:gd name="connsiteY0" fmla="*/ 5196047 h 5196047"/>
              <a:gd name="connsiteX1" fmla="*/ 934 w 538288"/>
              <a:gd name="connsiteY1" fmla="*/ 496884 h 5196047"/>
              <a:gd name="connsiteX2" fmla="*/ 231735 w 538288"/>
              <a:gd name="connsiteY2" fmla="*/ 43727 h 5196047"/>
              <a:gd name="connsiteX3" fmla="*/ 261620 w 538288"/>
              <a:gd name="connsiteY3" fmla="*/ 10864 h 5196047"/>
              <a:gd name="connsiteX4" fmla="*/ 300747 w 538288"/>
              <a:gd name="connsiteY4" fmla="*/ 49478 h 5196047"/>
              <a:gd name="connsiteX5" fmla="*/ 522135 w 538288"/>
              <a:gd name="connsiteY5" fmla="*/ 498885 h 5196047"/>
              <a:gd name="connsiteX6" fmla="*/ 538285 w 538288"/>
              <a:gd name="connsiteY6" fmla="*/ 3402548 h 5196047"/>
              <a:gd name="connsiteX7" fmla="*/ 403 w 538288"/>
              <a:gd name="connsiteY7" fmla="*/ 5196047 h 5196047"/>
              <a:gd name="connsiteX0" fmla="*/ 403 w 538291"/>
              <a:gd name="connsiteY0" fmla="*/ 5196047 h 5201017"/>
              <a:gd name="connsiteX1" fmla="*/ 934 w 538291"/>
              <a:gd name="connsiteY1" fmla="*/ 496884 h 5201017"/>
              <a:gd name="connsiteX2" fmla="*/ 231735 w 538291"/>
              <a:gd name="connsiteY2" fmla="*/ 43727 h 5201017"/>
              <a:gd name="connsiteX3" fmla="*/ 261620 w 538291"/>
              <a:gd name="connsiteY3" fmla="*/ 10864 h 5201017"/>
              <a:gd name="connsiteX4" fmla="*/ 300747 w 538291"/>
              <a:gd name="connsiteY4" fmla="*/ 49478 h 5201017"/>
              <a:gd name="connsiteX5" fmla="*/ 522135 w 538291"/>
              <a:gd name="connsiteY5" fmla="*/ 498885 h 5201017"/>
              <a:gd name="connsiteX6" fmla="*/ 538288 w 538291"/>
              <a:gd name="connsiteY6" fmla="*/ 5201017 h 5201017"/>
              <a:gd name="connsiteX7" fmla="*/ 403 w 538291"/>
              <a:gd name="connsiteY7" fmla="*/ 5196047 h 5201017"/>
              <a:gd name="connsiteX0" fmla="*/ 403 w 538291"/>
              <a:gd name="connsiteY0" fmla="*/ 5185217 h 5190187"/>
              <a:gd name="connsiteX1" fmla="*/ 934 w 538291"/>
              <a:gd name="connsiteY1" fmla="*/ 486054 h 5190187"/>
              <a:gd name="connsiteX2" fmla="*/ 231735 w 538291"/>
              <a:gd name="connsiteY2" fmla="*/ 32897 h 5190187"/>
              <a:gd name="connsiteX3" fmla="*/ 261620 w 538291"/>
              <a:gd name="connsiteY3" fmla="*/ 34 h 5190187"/>
              <a:gd name="connsiteX4" fmla="*/ 300747 w 538291"/>
              <a:gd name="connsiteY4" fmla="*/ 38648 h 5190187"/>
              <a:gd name="connsiteX5" fmla="*/ 522135 w 538291"/>
              <a:gd name="connsiteY5" fmla="*/ 488055 h 5190187"/>
              <a:gd name="connsiteX6" fmla="*/ 538288 w 538291"/>
              <a:gd name="connsiteY6" fmla="*/ 5190187 h 5190187"/>
              <a:gd name="connsiteX7" fmla="*/ 403 w 538291"/>
              <a:gd name="connsiteY7" fmla="*/ 5185217 h 519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291" h="5190187">
                <a:moveTo>
                  <a:pt x="403" y="5185217"/>
                </a:moveTo>
                <a:cubicBezTo>
                  <a:pt x="3408" y="4218319"/>
                  <a:pt x="-2071" y="1452952"/>
                  <a:pt x="934" y="486054"/>
                </a:cubicBezTo>
                <a:lnTo>
                  <a:pt x="231735" y="32897"/>
                </a:lnTo>
                <a:cubicBezTo>
                  <a:pt x="241171" y="18775"/>
                  <a:pt x="250118" y="-925"/>
                  <a:pt x="261620" y="34"/>
                </a:cubicBezTo>
                <a:cubicBezTo>
                  <a:pt x="273122" y="993"/>
                  <a:pt x="278335" y="-2667"/>
                  <a:pt x="300747" y="38648"/>
                </a:cubicBezTo>
                <a:lnTo>
                  <a:pt x="522135" y="488055"/>
                </a:lnTo>
                <a:cubicBezTo>
                  <a:pt x="521863" y="798464"/>
                  <a:pt x="538560" y="4879778"/>
                  <a:pt x="538288" y="5190187"/>
                </a:cubicBezTo>
                <a:lnTo>
                  <a:pt x="403" y="5185217"/>
                </a:lnTo>
                <a:close/>
              </a:path>
            </a:pathLst>
          </a:custGeom>
          <a:gradFill flip="none" rotWithShape="1">
            <a:gsLst>
              <a:gs pos="1667">
                <a:schemeClr val="accent4">
                  <a:lumMod val="75000"/>
                  <a:alpha val="26000"/>
                </a:schemeClr>
              </a:gs>
              <a:gs pos="40000">
                <a:schemeClr val="accent4">
                  <a:lumMod val="60000"/>
                  <a:lumOff val="40000"/>
                  <a:alpha val="43000"/>
                </a:schemeClr>
              </a:gs>
              <a:gs pos="100000">
                <a:schemeClr val="accent6">
                  <a:lumMod val="50000"/>
                </a:schemeClr>
              </a:gs>
            </a:gsLst>
            <a:lin ang="5400000" scaled="0"/>
            <a:tileRect/>
          </a:gradFill>
          <a:ln>
            <a:solidFill>
              <a:schemeClr val="tx1">
                <a:lumMod val="95000"/>
                <a:lumOff val="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142998" y="291703"/>
            <a:ext cx="6553202" cy="394097"/>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54679274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Lst>
  <p:hf sldNum="0" hdr="0" ftr="0" dt="0"/>
  <p:txStyles>
    <p:titleStyle>
      <a:lvl1pPr algn="l" defTabSz="914400" rtl="0" eaLnBrk="1" latinLnBrk="0" hangingPunct="1">
        <a:spcBef>
          <a:spcPct val="0"/>
        </a:spcBef>
        <a:buNone/>
        <a:defRPr sz="2800" kern="1200">
          <a:solidFill>
            <a:schemeClr val="accent4">
              <a:lumMod val="60000"/>
              <a:lumOff val="40000"/>
            </a:schemeClr>
          </a:solidFill>
          <a:latin typeface="+mj-lt"/>
          <a:ea typeface="+mj-ea"/>
          <a:cs typeface="+mj-cs"/>
        </a:defRPr>
      </a:lvl1pPr>
    </p:titleStyle>
    <p:bodyStyle>
      <a:lvl1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1pPr>
      <a:lvl2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2pPr>
      <a:lvl3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3pPr>
      <a:lvl4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4pPr>
      <a:lvl5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1" name="Rectangle 10"/>
          <p:cNvSpPr/>
          <p:nvPr userDrawn="1"/>
        </p:nvSpPr>
        <p:spPr>
          <a:xfrm rot="5400000">
            <a:off x="6096000" y="2228850"/>
            <a:ext cx="5257800" cy="685800"/>
          </a:xfrm>
          <a:prstGeom prst="rect">
            <a:avLst/>
          </a:prstGeom>
          <a:solidFill>
            <a:schemeClr val="accent6">
              <a:lumMod val="50000"/>
              <a:alpha val="54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
          <p:cNvSpPr/>
          <p:nvPr userDrawn="1"/>
        </p:nvSpPr>
        <p:spPr>
          <a:xfrm flipH="1">
            <a:off x="8417910" y="139632"/>
            <a:ext cx="598923" cy="4546668"/>
          </a:xfrm>
          <a:custGeom>
            <a:avLst/>
            <a:gdLst>
              <a:gd name="connsiteX0" fmla="*/ 0 w 533400"/>
              <a:gd name="connsiteY0" fmla="*/ 533400 h 533400"/>
              <a:gd name="connsiteX1" fmla="*/ 266700 w 533400"/>
              <a:gd name="connsiteY1" fmla="*/ 0 h 533400"/>
              <a:gd name="connsiteX2" fmla="*/ 533400 w 533400"/>
              <a:gd name="connsiteY2" fmla="*/ 533400 h 533400"/>
              <a:gd name="connsiteX3" fmla="*/ 0 w 533400"/>
              <a:gd name="connsiteY3" fmla="*/ 533400 h 533400"/>
              <a:gd name="connsiteX0" fmla="*/ 0 w 533400"/>
              <a:gd name="connsiteY0" fmla="*/ 533400 h 533400"/>
              <a:gd name="connsiteX1" fmla="*/ 266700 w 533400"/>
              <a:gd name="connsiteY1" fmla="*/ 0 h 533400"/>
              <a:gd name="connsiteX2" fmla="*/ 305827 w 533400"/>
              <a:gd name="connsiteY2" fmla="*/ 73120 h 533400"/>
              <a:gd name="connsiteX3" fmla="*/ 533400 w 533400"/>
              <a:gd name="connsiteY3" fmla="*/ 533400 h 533400"/>
              <a:gd name="connsiteX4" fmla="*/ 0 w 533400"/>
              <a:gd name="connsiteY4" fmla="*/ 533400 h 533400"/>
              <a:gd name="connsiteX0" fmla="*/ 0 w 533400"/>
              <a:gd name="connsiteY0" fmla="*/ 533400 h 533400"/>
              <a:gd name="connsiteX1" fmla="*/ 236815 w 533400"/>
              <a:gd name="connsiteY1" fmla="*/ 67369 h 533400"/>
              <a:gd name="connsiteX2" fmla="*/ 266700 w 533400"/>
              <a:gd name="connsiteY2" fmla="*/ 0 h 533400"/>
              <a:gd name="connsiteX3" fmla="*/ 305827 w 533400"/>
              <a:gd name="connsiteY3" fmla="*/ 73120 h 533400"/>
              <a:gd name="connsiteX4" fmla="*/ 533400 w 533400"/>
              <a:gd name="connsiteY4" fmla="*/ 533400 h 533400"/>
              <a:gd name="connsiteX5" fmla="*/ 0 w 533400"/>
              <a:gd name="connsiteY5" fmla="*/ 533400 h 533400"/>
              <a:gd name="connsiteX0" fmla="*/ 0 w 533400"/>
              <a:gd name="connsiteY0" fmla="*/ 498894 h 498894"/>
              <a:gd name="connsiteX1" fmla="*/ 236815 w 533400"/>
              <a:gd name="connsiteY1" fmla="*/ 32863 h 498894"/>
              <a:gd name="connsiteX2" fmla="*/ 266700 w 533400"/>
              <a:gd name="connsiteY2" fmla="*/ 0 h 498894"/>
              <a:gd name="connsiteX3" fmla="*/ 305827 w 533400"/>
              <a:gd name="connsiteY3" fmla="*/ 38614 h 498894"/>
              <a:gd name="connsiteX4" fmla="*/ 533400 w 533400"/>
              <a:gd name="connsiteY4" fmla="*/ 498894 h 498894"/>
              <a:gd name="connsiteX5" fmla="*/ 0 w 533400"/>
              <a:gd name="connsiteY5" fmla="*/ 498894 h 498894"/>
              <a:gd name="connsiteX0" fmla="*/ 0 w 533400"/>
              <a:gd name="connsiteY0" fmla="*/ 514286 h 514286"/>
              <a:gd name="connsiteX1" fmla="*/ 236815 w 533400"/>
              <a:gd name="connsiteY1" fmla="*/ 48255 h 514286"/>
              <a:gd name="connsiteX2" fmla="*/ 266700 w 533400"/>
              <a:gd name="connsiteY2" fmla="*/ 15392 h 514286"/>
              <a:gd name="connsiteX3" fmla="*/ 305827 w 533400"/>
              <a:gd name="connsiteY3" fmla="*/ 54006 h 514286"/>
              <a:gd name="connsiteX4" fmla="*/ 533400 w 533400"/>
              <a:gd name="connsiteY4" fmla="*/ 514286 h 514286"/>
              <a:gd name="connsiteX5" fmla="*/ 0 w 533400"/>
              <a:gd name="connsiteY5" fmla="*/ 514286 h 514286"/>
              <a:gd name="connsiteX0" fmla="*/ 0 w 533400"/>
              <a:gd name="connsiteY0" fmla="*/ 510461 h 510461"/>
              <a:gd name="connsiteX1" fmla="*/ 236815 w 533400"/>
              <a:gd name="connsiteY1" fmla="*/ 44430 h 510461"/>
              <a:gd name="connsiteX2" fmla="*/ 266700 w 533400"/>
              <a:gd name="connsiteY2" fmla="*/ 11567 h 510461"/>
              <a:gd name="connsiteX3" fmla="*/ 305827 w 533400"/>
              <a:gd name="connsiteY3" fmla="*/ 50181 h 510461"/>
              <a:gd name="connsiteX4" fmla="*/ 533400 w 533400"/>
              <a:gd name="connsiteY4" fmla="*/ 510461 h 510461"/>
              <a:gd name="connsiteX5" fmla="*/ 0 w 533400"/>
              <a:gd name="connsiteY5" fmla="*/ 510461 h 510461"/>
              <a:gd name="connsiteX0" fmla="*/ 0 w 533400"/>
              <a:gd name="connsiteY0" fmla="*/ 498934 h 498934"/>
              <a:gd name="connsiteX1" fmla="*/ 236815 w 533400"/>
              <a:gd name="connsiteY1" fmla="*/ 32903 h 498934"/>
              <a:gd name="connsiteX2" fmla="*/ 266700 w 533400"/>
              <a:gd name="connsiteY2" fmla="*/ 40 h 498934"/>
              <a:gd name="connsiteX3" fmla="*/ 305827 w 533400"/>
              <a:gd name="connsiteY3" fmla="*/ 38654 h 498934"/>
              <a:gd name="connsiteX4" fmla="*/ 533400 w 533400"/>
              <a:gd name="connsiteY4" fmla="*/ 498934 h 498934"/>
              <a:gd name="connsiteX5" fmla="*/ 0 w 533400"/>
              <a:gd name="connsiteY5" fmla="*/ 498934 h 498934"/>
              <a:gd name="connsiteX0" fmla="*/ 0 w 533400"/>
              <a:gd name="connsiteY0" fmla="*/ 498928 h 498928"/>
              <a:gd name="connsiteX1" fmla="*/ 236815 w 533400"/>
              <a:gd name="connsiteY1" fmla="*/ 32897 h 498928"/>
              <a:gd name="connsiteX2" fmla="*/ 266700 w 533400"/>
              <a:gd name="connsiteY2" fmla="*/ 34 h 498928"/>
              <a:gd name="connsiteX3" fmla="*/ 305827 w 533400"/>
              <a:gd name="connsiteY3" fmla="*/ 38648 h 498928"/>
              <a:gd name="connsiteX4" fmla="*/ 533400 w 533400"/>
              <a:gd name="connsiteY4" fmla="*/ 498928 h 498928"/>
              <a:gd name="connsiteX5" fmla="*/ 0 w 533400"/>
              <a:gd name="connsiteY5" fmla="*/ 498928 h 498928"/>
              <a:gd name="connsiteX0" fmla="*/ 0 w 533400"/>
              <a:gd name="connsiteY0" fmla="*/ 498928 h 498928"/>
              <a:gd name="connsiteX1" fmla="*/ 6014 w 533400"/>
              <a:gd name="connsiteY1" fmla="*/ 486054 h 498928"/>
              <a:gd name="connsiteX2" fmla="*/ 236815 w 533400"/>
              <a:gd name="connsiteY2" fmla="*/ 32897 h 498928"/>
              <a:gd name="connsiteX3" fmla="*/ 266700 w 533400"/>
              <a:gd name="connsiteY3" fmla="*/ 34 h 498928"/>
              <a:gd name="connsiteX4" fmla="*/ 305827 w 533400"/>
              <a:gd name="connsiteY4" fmla="*/ 38648 h 498928"/>
              <a:gd name="connsiteX5" fmla="*/ 533400 w 533400"/>
              <a:gd name="connsiteY5" fmla="*/ 498928 h 498928"/>
              <a:gd name="connsiteX6" fmla="*/ 0 w 533400"/>
              <a:gd name="connsiteY6" fmla="*/ 498928 h 498928"/>
              <a:gd name="connsiteX0" fmla="*/ 0 w 533400"/>
              <a:gd name="connsiteY0" fmla="*/ 509758 h 509758"/>
              <a:gd name="connsiteX1" fmla="*/ 6014 w 533400"/>
              <a:gd name="connsiteY1" fmla="*/ 496884 h 509758"/>
              <a:gd name="connsiteX2" fmla="*/ 236815 w 533400"/>
              <a:gd name="connsiteY2" fmla="*/ 43727 h 509758"/>
              <a:gd name="connsiteX3" fmla="*/ 266700 w 533400"/>
              <a:gd name="connsiteY3" fmla="*/ 10864 h 509758"/>
              <a:gd name="connsiteX4" fmla="*/ 305827 w 533400"/>
              <a:gd name="connsiteY4" fmla="*/ 49478 h 509758"/>
              <a:gd name="connsiteX5" fmla="*/ 527215 w 533400"/>
              <a:gd name="connsiteY5" fmla="*/ 498885 h 509758"/>
              <a:gd name="connsiteX6" fmla="*/ 533400 w 533400"/>
              <a:gd name="connsiteY6" fmla="*/ 509758 h 509758"/>
              <a:gd name="connsiteX7" fmla="*/ 0 w 533400"/>
              <a:gd name="connsiteY7" fmla="*/ 509758 h 509758"/>
              <a:gd name="connsiteX0" fmla="*/ 0 w 527215"/>
              <a:gd name="connsiteY0" fmla="*/ 509758 h 1430113"/>
              <a:gd name="connsiteX1" fmla="*/ 6014 w 527215"/>
              <a:gd name="connsiteY1" fmla="*/ 496884 h 1430113"/>
              <a:gd name="connsiteX2" fmla="*/ 236815 w 527215"/>
              <a:gd name="connsiteY2" fmla="*/ 43727 h 1430113"/>
              <a:gd name="connsiteX3" fmla="*/ 266700 w 527215"/>
              <a:gd name="connsiteY3" fmla="*/ 10864 h 1430113"/>
              <a:gd name="connsiteX4" fmla="*/ 305827 w 527215"/>
              <a:gd name="connsiteY4" fmla="*/ 49478 h 1430113"/>
              <a:gd name="connsiteX5" fmla="*/ 527215 w 527215"/>
              <a:gd name="connsiteY5" fmla="*/ 498885 h 1430113"/>
              <a:gd name="connsiteX6" fmla="*/ 526398 w 527215"/>
              <a:gd name="connsiteY6" fmla="*/ 1430113 h 1430113"/>
              <a:gd name="connsiteX7" fmla="*/ 0 w 527215"/>
              <a:gd name="connsiteY7" fmla="*/ 509758 h 1430113"/>
              <a:gd name="connsiteX0" fmla="*/ 1989 w 521201"/>
              <a:gd name="connsiteY0" fmla="*/ 1467126 h 1467126"/>
              <a:gd name="connsiteX1" fmla="*/ 0 w 521201"/>
              <a:gd name="connsiteY1" fmla="*/ 496884 h 1467126"/>
              <a:gd name="connsiteX2" fmla="*/ 230801 w 521201"/>
              <a:gd name="connsiteY2" fmla="*/ 43727 h 1467126"/>
              <a:gd name="connsiteX3" fmla="*/ 260686 w 521201"/>
              <a:gd name="connsiteY3" fmla="*/ 10864 h 1467126"/>
              <a:gd name="connsiteX4" fmla="*/ 299813 w 521201"/>
              <a:gd name="connsiteY4" fmla="*/ 49478 h 1467126"/>
              <a:gd name="connsiteX5" fmla="*/ 521201 w 521201"/>
              <a:gd name="connsiteY5" fmla="*/ 498885 h 1467126"/>
              <a:gd name="connsiteX6" fmla="*/ 520384 w 521201"/>
              <a:gd name="connsiteY6" fmla="*/ 1430113 h 1467126"/>
              <a:gd name="connsiteX7" fmla="*/ 1989 w 521201"/>
              <a:gd name="connsiteY7" fmla="*/ 1467126 h 1467126"/>
              <a:gd name="connsiteX0" fmla="*/ 1989 w 521201"/>
              <a:gd name="connsiteY0" fmla="*/ 1467126 h 2299712"/>
              <a:gd name="connsiteX1" fmla="*/ 0 w 521201"/>
              <a:gd name="connsiteY1" fmla="*/ 496884 h 2299712"/>
              <a:gd name="connsiteX2" fmla="*/ 230801 w 521201"/>
              <a:gd name="connsiteY2" fmla="*/ 43727 h 2299712"/>
              <a:gd name="connsiteX3" fmla="*/ 260686 w 521201"/>
              <a:gd name="connsiteY3" fmla="*/ 10864 h 2299712"/>
              <a:gd name="connsiteX4" fmla="*/ 299813 w 521201"/>
              <a:gd name="connsiteY4" fmla="*/ 49478 h 2299712"/>
              <a:gd name="connsiteX5" fmla="*/ 521201 w 521201"/>
              <a:gd name="connsiteY5" fmla="*/ 498885 h 2299712"/>
              <a:gd name="connsiteX6" fmla="*/ 520384 w 521201"/>
              <a:gd name="connsiteY6" fmla="*/ 2299712 h 2299712"/>
              <a:gd name="connsiteX7" fmla="*/ 1989 w 521201"/>
              <a:gd name="connsiteY7" fmla="*/ 1467126 h 2299712"/>
              <a:gd name="connsiteX0" fmla="*/ 0 w 521732"/>
              <a:gd name="connsiteY0" fmla="*/ 2379575 h 2379575"/>
              <a:gd name="connsiteX1" fmla="*/ 531 w 521732"/>
              <a:gd name="connsiteY1" fmla="*/ 496884 h 2379575"/>
              <a:gd name="connsiteX2" fmla="*/ 231332 w 521732"/>
              <a:gd name="connsiteY2" fmla="*/ 43727 h 2379575"/>
              <a:gd name="connsiteX3" fmla="*/ 261217 w 521732"/>
              <a:gd name="connsiteY3" fmla="*/ 10864 h 2379575"/>
              <a:gd name="connsiteX4" fmla="*/ 300344 w 521732"/>
              <a:gd name="connsiteY4" fmla="*/ 49478 h 2379575"/>
              <a:gd name="connsiteX5" fmla="*/ 521732 w 521732"/>
              <a:gd name="connsiteY5" fmla="*/ 498885 h 2379575"/>
              <a:gd name="connsiteX6" fmla="*/ 520915 w 521732"/>
              <a:gd name="connsiteY6" fmla="*/ 2299712 h 2379575"/>
              <a:gd name="connsiteX7" fmla="*/ 0 w 521732"/>
              <a:gd name="connsiteY7" fmla="*/ 2379575 h 2379575"/>
              <a:gd name="connsiteX0" fmla="*/ 0 w 530215"/>
              <a:gd name="connsiteY0" fmla="*/ 3397578 h 3397578"/>
              <a:gd name="connsiteX1" fmla="*/ 9014 w 530215"/>
              <a:gd name="connsiteY1" fmla="*/ 496884 h 3397578"/>
              <a:gd name="connsiteX2" fmla="*/ 239815 w 530215"/>
              <a:gd name="connsiteY2" fmla="*/ 43727 h 3397578"/>
              <a:gd name="connsiteX3" fmla="*/ 269700 w 530215"/>
              <a:gd name="connsiteY3" fmla="*/ 10864 h 3397578"/>
              <a:gd name="connsiteX4" fmla="*/ 308827 w 530215"/>
              <a:gd name="connsiteY4" fmla="*/ 49478 h 3397578"/>
              <a:gd name="connsiteX5" fmla="*/ 530215 w 530215"/>
              <a:gd name="connsiteY5" fmla="*/ 498885 h 3397578"/>
              <a:gd name="connsiteX6" fmla="*/ 529398 w 530215"/>
              <a:gd name="connsiteY6" fmla="*/ 2299712 h 3397578"/>
              <a:gd name="connsiteX7" fmla="*/ 0 w 530215"/>
              <a:gd name="connsiteY7" fmla="*/ 3397578 h 3397578"/>
              <a:gd name="connsiteX0" fmla="*/ 0 w 546368"/>
              <a:gd name="connsiteY0" fmla="*/ 3397578 h 3402548"/>
              <a:gd name="connsiteX1" fmla="*/ 9014 w 546368"/>
              <a:gd name="connsiteY1" fmla="*/ 496884 h 3402548"/>
              <a:gd name="connsiteX2" fmla="*/ 239815 w 546368"/>
              <a:gd name="connsiteY2" fmla="*/ 43727 h 3402548"/>
              <a:gd name="connsiteX3" fmla="*/ 269700 w 546368"/>
              <a:gd name="connsiteY3" fmla="*/ 10864 h 3402548"/>
              <a:gd name="connsiteX4" fmla="*/ 308827 w 546368"/>
              <a:gd name="connsiteY4" fmla="*/ 49478 h 3402548"/>
              <a:gd name="connsiteX5" fmla="*/ 530215 w 546368"/>
              <a:gd name="connsiteY5" fmla="*/ 498885 h 3402548"/>
              <a:gd name="connsiteX6" fmla="*/ 546365 w 546368"/>
              <a:gd name="connsiteY6" fmla="*/ 3402548 h 3402548"/>
              <a:gd name="connsiteX7" fmla="*/ 0 w 546368"/>
              <a:gd name="connsiteY7" fmla="*/ 3397578 h 3402548"/>
              <a:gd name="connsiteX0" fmla="*/ 403 w 538288"/>
              <a:gd name="connsiteY0" fmla="*/ 5196047 h 5196047"/>
              <a:gd name="connsiteX1" fmla="*/ 934 w 538288"/>
              <a:gd name="connsiteY1" fmla="*/ 496884 h 5196047"/>
              <a:gd name="connsiteX2" fmla="*/ 231735 w 538288"/>
              <a:gd name="connsiteY2" fmla="*/ 43727 h 5196047"/>
              <a:gd name="connsiteX3" fmla="*/ 261620 w 538288"/>
              <a:gd name="connsiteY3" fmla="*/ 10864 h 5196047"/>
              <a:gd name="connsiteX4" fmla="*/ 300747 w 538288"/>
              <a:gd name="connsiteY4" fmla="*/ 49478 h 5196047"/>
              <a:gd name="connsiteX5" fmla="*/ 522135 w 538288"/>
              <a:gd name="connsiteY5" fmla="*/ 498885 h 5196047"/>
              <a:gd name="connsiteX6" fmla="*/ 538285 w 538288"/>
              <a:gd name="connsiteY6" fmla="*/ 3402548 h 5196047"/>
              <a:gd name="connsiteX7" fmla="*/ 403 w 538288"/>
              <a:gd name="connsiteY7" fmla="*/ 5196047 h 5196047"/>
              <a:gd name="connsiteX0" fmla="*/ 403 w 538291"/>
              <a:gd name="connsiteY0" fmla="*/ 5196047 h 5201017"/>
              <a:gd name="connsiteX1" fmla="*/ 934 w 538291"/>
              <a:gd name="connsiteY1" fmla="*/ 496884 h 5201017"/>
              <a:gd name="connsiteX2" fmla="*/ 231735 w 538291"/>
              <a:gd name="connsiteY2" fmla="*/ 43727 h 5201017"/>
              <a:gd name="connsiteX3" fmla="*/ 261620 w 538291"/>
              <a:gd name="connsiteY3" fmla="*/ 10864 h 5201017"/>
              <a:gd name="connsiteX4" fmla="*/ 300747 w 538291"/>
              <a:gd name="connsiteY4" fmla="*/ 49478 h 5201017"/>
              <a:gd name="connsiteX5" fmla="*/ 522135 w 538291"/>
              <a:gd name="connsiteY5" fmla="*/ 498885 h 5201017"/>
              <a:gd name="connsiteX6" fmla="*/ 538288 w 538291"/>
              <a:gd name="connsiteY6" fmla="*/ 5201017 h 5201017"/>
              <a:gd name="connsiteX7" fmla="*/ 403 w 538291"/>
              <a:gd name="connsiteY7" fmla="*/ 5196047 h 5201017"/>
              <a:gd name="connsiteX0" fmla="*/ 403 w 538291"/>
              <a:gd name="connsiteY0" fmla="*/ 5185217 h 5190187"/>
              <a:gd name="connsiteX1" fmla="*/ 934 w 538291"/>
              <a:gd name="connsiteY1" fmla="*/ 486054 h 5190187"/>
              <a:gd name="connsiteX2" fmla="*/ 231735 w 538291"/>
              <a:gd name="connsiteY2" fmla="*/ 32897 h 5190187"/>
              <a:gd name="connsiteX3" fmla="*/ 261620 w 538291"/>
              <a:gd name="connsiteY3" fmla="*/ 34 h 5190187"/>
              <a:gd name="connsiteX4" fmla="*/ 300747 w 538291"/>
              <a:gd name="connsiteY4" fmla="*/ 38648 h 5190187"/>
              <a:gd name="connsiteX5" fmla="*/ 522135 w 538291"/>
              <a:gd name="connsiteY5" fmla="*/ 488055 h 5190187"/>
              <a:gd name="connsiteX6" fmla="*/ 538288 w 538291"/>
              <a:gd name="connsiteY6" fmla="*/ 5190187 h 5190187"/>
              <a:gd name="connsiteX7" fmla="*/ 403 w 538291"/>
              <a:gd name="connsiteY7" fmla="*/ 5185217 h 519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291" h="5190187">
                <a:moveTo>
                  <a:pt x="403" y="5185217"/>
                </a:moveTo>
                <a:cubicBezTo>
                  <a:pt x="3408" y="4218319"/>
                  <a:pt x="-2071" y="1452952"/>
                  <a:pt x="934" y="486054"/>
                </a:cubicBezTo>
                <a:lnTo>
                  <a:pt x="231735" y="32897"/>
                </a:lnTo>
                <a:cubicBezTo>
                  <a:pt x="241171" y="18775"/>
                  <a:pt x="250118" y="-925"/>
                  <a:pt x="261620" y="34"/>
                </a:cubicBezTo>
                <a:cubicBezTo>
                  <a:pt x="273122" y="993"/>
                  <a:pt x="278335" y="-2667"/>
                  <a:pt x="300747" y="38648"/>
                </a:cubicBezTo>
                <a:lnTo>
                  <a:pt x="522135" y="488055"/>
                </a:lnTo>
                <a:cubicBezTo>
                  <a:pt x="521863" y="798464"/>
                  <a:pt x="538560" y="4879778"/>
                  <a:pt x="538288" y="5190187"/>
                </a:cubicBezTo>
                <a:lnTo>
                  <a:pt x="403" y="5185217"/>
                </a:lnTo>
                <a:close/>
              </a:path>
            </a:pathLst>
          </a:custGeom>
          <a:gradFill flip="none" rotWithShape="1">
            <a:gsLst>
              <a:gs pos="1667">
                <a:schemeClr val="accent4">
                  <a:lumMod val="75000"/>
                  <a:alpha val="26000"/>
                </a:schemeClr>
              </a:gs>
              <a:gs pos="40000">
                <a:schemeClr val="accent4">
                  <a:lumMod val="60000"/>
                  <a:lumOff val="40000"/>
                  <a:alpha val="43000"/>
                </a:schemeClr>
              </a:gs>
              <a:gs pos="100000">
                <a:schemeClr val="accent6">
                  <a:lumMod val="50000"/>
                </a:schemeClr>
              </a:gs>
            </a:gsLst>
            <a:lin ang="5400000" scaled="0"/>
            <a:tileRect/>
          </a:gradFill>
          <a:ln>
            <a:solidFill>
              <a:schemeClr val="tx1">
                <a:lumMod val="95000"/>
                <a:lumOff val="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0" y="0"/>
            <a:ext cx="9013371" cy="5143500"/>
          </a:xfrm>
          <a:prstGeom prst="rect">
            <a:avLst/>
          </a:prstGeom>
          <a:blipFill dpi="0" rotWithShape="1">
            <a:blip r:embed="rId5">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7162801" y="2638004"/>
            <a:ext cx="1850571" cy="2472840"/>
          </a:xfrm>
          <a:prstGeom prst="rect">
            <a:avLst/>
          </a:prstGeom>
          <a:solidFill>
            <a:schemeClr val="tx1">
              <a:lumMod val="95000"/>
              <a:lumOff val="5000"/>
            </a:schemeClr>
          </a:solidFill>
          <a:ln>
            <a:solidFill>
              <a:schemeClr val="accent4">
                <a:lumMod val="60000"/>
                <a:lumOff val="40000"/>
              </a:schemeClr>
            </a:solidFill>
          </a:ln>
          <a:effectLst>
            <a:outerShdw blurRad="50800" dist="50800" dir="193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04800" y="628650"/>
            <a:ext cx="7696200" cy="30289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163284" y="120253"/>
            <a:ext cx="6553202" cy="394097"/>
          </a:xfrm>
          <a:prstGeom prst="rect">
            <a:avLst/>
          </a:prstGeom>
        </p:spPr>
        <p:txBody>
          <a:bodyPr vert="horz" lIns="91440" tIns="45720" rIns="91440" bIns="45720" rtlCol="0" anchor="b">
            <a:normAutofit/>
          </a:bodyPr>
          <a:lstStyle/>
          <a:p>
            <a:r>
              <a:rPr lang="en-US" dirty="0"/>
              <a:t>Click to edit Master title style</a:t>
            </a:r>
          </a:p>
        </p:txBody>
      </p:sp>
      <p:pic>
        <p:nvPicPr>
          <p:cNvPr id="4" name="forging_sucess_slide.mo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6"/>
          <a:stretch>
            <a:fillRect/>
          </a:stretch>
        </p:blipFill>
        <p:spPr>
          <a:xfrm>
            <a:off x="7187042" y="2670372"/>
            <a:ext cx="1814842" cy="2419788"/>
          </a:xfrm>
          <a:prstGeom prst="rect">
            <a:avLst/>
          </a:prstGeom>
        </p:spPr>
      </p:pic>
      <p:sp>
        <p:nvSpPr>
          <p:cNvPr id="15" name="Rectangle 14"/>
          <p:cNvSpPr/>
          <p:nvPr userDrawn="1"/>
        </p:nvSpPr>
        <p:spPr>
          <a:xfrm>
            <a:off x="7177316" y="2647950"/>
            <a:ext cx="1814284" cy="245472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963990"/>
      </p:ext>
    </p:extLst>
  </p:cSld>
  <p:clrMap bg1="lt1" tx1="dk1" bg2="lt2" tx2="dk2" accent1="accent1" accent2="accent2" accent3="accent3" accent4="accent4" accent5="accent5" accent6="accent6" hlink="hlink" folHlink="folHlink"/>
  <p:sldLayoutIdLst>
    <p:sldLayoutId id="2147483721"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childTnLst>
        </p:cTn>
      </p:par>
    </p:tnLst>
  </p:timing>
  <p:hf sldNum="0" hdr="0" ftr="0" dt="0"/>
  <p:txStyles>
    <p:titleStyle>
      <a:lvl1pPr algn="l" defTabSz="914400" rtl="0" eaLnBrk="1" latinLnBrk="0" hangingPunct="1">
        <a:spcBef>
          <a:spcPct val="0"/>
        </a:spcBef>
        <a:buNone/>
        <a:defRPr sz="2800" kern="1200">
          <a:solidFill>
            <a:schemeClr val="accent4">
              <a:lumMod val="60000"/>
              <a:lumOff val="40000"/>
            </a:schemeClr>
          </a:solidFill>
          <a:latin typeface="+mj-lt"/>
          <a:ea typeface="+mj-ea"/>
          <a:cs typeface="+mj-cs"/>
        </a:defRPr>
      </a:lvl1pPr>
    </p:titleStyle>
    <p:bodyStyle>
      <a:lvl1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1pPr>
      <a:lvl2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2pPr>
      <a:lvl3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3pPr>
      <a:lvl4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4pPr>
      <a:lvl5pPr marL="0" indent="0" algn="l" defTabSz="914400" rtl="0" eaLnBrk="1" latinLnBrk="0" hangingPunct="1">
        <a:spcBef>
          <a:spcPct val="20000"/>
        </a:spcBef>
        <a:buFontTx/>
        <a:buNone/>
        <a:defRPr sz="24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0.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0.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0.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248150"/>
            <a:ext cx="7772400" cy="439601"/>
          </a:xfrm>
        </p:spPr>
        <p:txBody>
          <a:bodyPr>
            <a:noAutofit/>
          </a:bodyPr>
          <a:lstStyle/>
          <a:p>
            <a:r>
              <a:rPr lang="en-US" sz="4000" dirty="0">
                <a:ln>
                  <a:solidFill>
                    <a:sysClr val="windowText" lastClr="000000"/>
                  </a:solidFill>
                </a:ln>
                <a:effectLst>
                  <a:reflection blurRad="88900" stA="28000" endPos="45500" dir="5400000" sy="-100000" algn="bl" rotWithShape="0"/>
                </a:effectLst>
              </a:rPr>
              <a:t>New Board Member Class</a:t>
            </a:r>
          </a:p>
        </p:txBody>
      </p:sp>
      <p:pic>
        <p:nvPicPr>
          <p:cNvPr id="5" name="Picture 4">
            <a:extLst>
              <a:ext uri="{FF2B5EF4-FFF2-40B4-BE49-F238E27FC236}">
                <a16:creationId xmlns:a16="http://schemas.microsoft.com/office/drawing/2014/main" id="{D9CCD1AA-4722-8511-BD40-3CA8F7E47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8341" y="2800350"/>
            <a:ext cx="2209800" cy="2192121"/>
          </a:xfrm>
          <a:prstGeom prst="rect">
            <a:avLst/>
          </a:prstGeom>
        </p:spPr>
      </p:pic>
    </p:spTree>
    <p:extLst>
      <p:ext uri="{BB962C8B-B14F-4D97-AF65-F5344CB8AC3E}">
        <p14:creationId xmlns:p14="http://schemas.microsoft.com/office/powerpoint/2010/main" val="2477459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people in graduation gowns&#10;&#10;AI-generated content may be incorrect.">
            <a:extLst>
              <a:ext uri="{FF2B5EF4-FFF2-40B4-BE49-F238E27FC236}">
                <a16:creationId xmlns:a16="http://schemas.microsoft.com/office/drawing/2014/main" id="{D4F3E8B2-99EB-7C55-A798-C8CFE2C6A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1" y="43703"/>
            <a:ext cx="7108703" cy="4204447"/>
          </a:xfrm>
          <a:prstGeom prst="rect">
            <a:avLst/>
          </a:prstGeom>
        </p:spPr>
      </p:pic>
      <p:sp>
        <p:nvSpPr>
          <p:cNvPr id="14" name="TextBox 13">
            <a:extLst>
              <a:ext uri="{FF2B5EF4-FFF2-40B4-BE49-F238E27FC236}">
                <a16:creationId xmlns:a16="http://schemas.microsoft.com/office/drawing/2014/main" id="{B667E26D-B7E0-6BFD-34EC-7BB6249DA695}"/>
              </a:ext>
            </a:extLst>
          </p:cNvPr>
          <p:cNvSpPr txBox="1"/>
          <p:nvPr/>
        </p:nvSpPr>
        <p:spPr>
          <a:xfrm>
            <a:off x="921263" y="4324350"/>
            <a:ext cx="6172200" cy="646331"/>
          </a:xfrm>
          <a:prstGeom prst="rect">
            <a:avLst/>
          </a:prstGeom>
          <a:noFill/>
        </p:spPr>
        <p:txBody>
          <a:bodyPr wrap="square" rtlCol="0">
            <a:spAutoFit/>
          </a:bodyPr>
          <a:lstStyle/>
          <a:p>
            <a:r>
              <a:rPr lang="en-US" sz="3600" b="1" dirty="0">
                <a:solidFill>
                  <a:srgbClr val="8F6637"/>
                </a:solidFill>
              </a:rPr>
              <a:t>BerendsonAcademy.com</a:t>
            </a:r>
          </a:p>
        </p:txBody>
      </p:sp>
    </p:spTree>
    <p:extLst>
      <p:ext uri="{BB962C8B-B14F-4D97-AF65-F5344CB8AC3E}">
        <p14:creationId xmlns:p14="http://schemas.microsoft.com/office/powerpoint/2010/main" val="2333170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CD33EC-7F6C-6821-48FA-32BE60E7AE11}"/>
              </a:ext>
            </a:extLst>
          </p:cNvPr>
          <p:cNvSpPr>
            <a:spLocks noGrp="1"/>
          </p:cNvSpPr>
          <p:nvPr>
            <p:ph type="body" sz="quarter" idx="15"/>
          </p:nvPr>
        </p:nvSpPr>
        <p:spPr/>
        <p:txBody>
          <a:bodyPr/>
          <a:lstStyle/>
          <a:p>
            <a:r>
              <a:rPr lang="en-US" dirty="0"/>
              <a:t>Committee Training Book </a:t>
            </a:r>
          </a:p>
        </p:txBody>
      </p:sp>
      <p:sp>
        <p:nvSpPr>
          <p:cNvPr id="3" name="Text Placeholder 2">
            <a:extLst>
              <a:ext uri="{FF2B5EF4-FFF2-40B4-BE49-F238E27FC236}">
                <a16:creationId xmlns:a16="http://schemas.microsoft.com/office/drawing/2014/main" id="{819FCF65-15E4-A829-013B-37D347D6C013}"/>
              </a:ext>
            </a:extLst>
          </p:cNvPr>
          <p:cNvSpPr>
            <a:spLocks noGrp="1"/>
          </p:cNvSpPr>
          <p:nvPr>
            <p:ph type="body" sz="quarter" idx="16"/>
          </p:nvPr>
        </p:nvSpPr>
        <p:spPr/>
        <p:txBody>
          <a:bodyPr/>
          <a:lstStyle/>
          <a:p>
            <a:r>
              <a:rPr lang="en-US" dirty="0"/>
              <a:t>Committee Appendix – Forms and Charges</a:t>
            </a:r>
          </a:p>
        </p:txBody>
      </p:sp>
      <p:sp>
        <p:nvSpPr>
          <p:cNvPr id="4" name="Text Placeholder 3">
            <a:extLst>
              <a:ext uri="{FF2B5EF4-FFF2-40B4-BE49-F238E27FC236}">
                <a16:creationId xmlns:a16="http://schemas.microsoft.com/office/drawing/2014/main" id="{88155066-9C57-B855-419B-C4E2DA02C111}"/>
              </a:ext>
            </a:extLst>
          </p:cNvPr>
          <p:cNvSpPr>
            <a:spLocks noGrp="1"/>
          </p:cNvSpPr>
          <p:nvPr>
            <p:ph type="body" sz="quarter" idx="17"/>
          </p:nvPr>
        </p:nvSpPr>
        <p:spPr/>
        <p:txBody>
          <a:bodyPr/>
          <a:lstStyle/>
          <a:p>
            <a:r>
              <a:rPr lang="en-US" dirty="0"/>
              <a:t>Could You Be Sued as a Co-op Board Member?</a:t>
            </a:r>
          </a:p>
        </p:txBody>
      </p:sp>
      <p:sp>
        <p:nvSpPr>
          <p:cNvPr id="5" name="Text Placeholder 4">
            <a:extLst>
              <a:ext uri="{FF2B5EF4-FFF2-40B4-BE49-F238E27FC236}">
                <a16:creationId xmlns:a16="http://schemas.microsoft.com/office/drawing/2014/main" id="{6D7812ED-3C33-02FA-872E-EB305772366E}"/>
              </a:ext>
            </a:extLst>
          </p:cNvPr>
          <p:cNvSpPr>
            <a:spLocks noGrp="1"/>
          </p:cNvSpPr>
          <p:nvPr>
            <p:ph type="body" sz="quarter" idx="18"/>
          </p:nvPr>
        </p:nvSpPr>
        <p:spPr/>
        <p:txBody>
          <a:bodyPr/>
          <a:lstStyle/>
          <a:p>
            <a:r>
              <a:rPr lang="en-US" dirty="0"/>
              <a:t>Annual Checklist</a:t>
            </a:r>
          </a:p>
        </p:txBody>
      </p:sp>
      <p:sp>
        <p:nvSpPr>
          <p:cNvPr id="6" name="Title 5">
            <a:extLst>
              <a:ext uri="{FF2B5EF4-FFF2-40B4-BE49-F238E27FC236}">
                <a16:creationId xmlns:a16="http://schemas.microsoft.com/office/drawing/2014/main" id="{37C5177E-A13C-26FB-3663-EFB6F3851888}"/>
              </a:ext>
            </a:extLst>
          </p:cNvPr>
          <p:cNvSpPr>
            <a:spLocks noGrp="1"/>
          </p:cNvSpPr>
          <p:nvPr>
            <p:ph type="title"/>
          </p:nvPr>
        </p:nvSpPr>
        <p:spPr>
          <a:xfrm>
            <a:off x="163284" y="120253"/>
            <a:ext cx="8752116" cy="394097"/>
          </a:xfrm>
        </p:spPr>
        <p:txBody>
          <a:bodyPr>
            <a:normAutofit fontScale="90000"/>
          </a:bodyPr>
          <a:lstStyle/>
          <a:p>
            <a:pPr algn="ctr"/>
            <a:r>
              <a:rPr lang="en-US" dirty="0"/>
              <a:t>Training Book from Berendson Academy </a:t>
            </a:r>
          </a:p>
        </p:txBody>
      </p:sp>
    </p:spTree>
    <p:extLst>
      <p:ext uri="{BB962C8B-B14F-4D97-AF65-F5344CB8AC3E}">
        <p14:creationId xmlns:p14="http://schemas.microsoft.com/office/powerpoint/2010/main" val="3860926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Placeholder 12"/>
          <p:cNvSpPr>
            <a:spLocks noGrp="1"/>
          </p:cNvSpPr>
          <p:nvPr>
            <p:ph type="body" sz="quarter" idx="15"/>
          </p:nvPr>
        </p:nvSpPr>
        <p:spPr>
          <a:xfrm>
            <a:off x="2819400" y="742950"/>
            <a:ext cx="4648200" cy="628650"/>
          </a:xfrm>
        </p:spPr>
        <p:txBody>
          <a:bodyPr>
            <a:normAutofit lnSpcReduction="10000"/>
          </a:bodyPr>
          <a:lstStyle/>
          <a:p>
            <a:r>
              <a:rPr lang="en-US" dirty="0"/>
              <a:t>Your Journey to Cooperative Housing Excellence Begins Here!</a:t>
            </a:r>
          </a:p>
        </p:txBody>
      </p:sp>
      <p:sp>
        <p:nvSpPr>
          <p:cNvPr id="45" name="Text Placeholder 13"/>
          <p:cNvSpPr>
            <a:spLocks noGrp="1"/>
          </p:cNvSpPr>
          <p:nvPr>
            <p:ph type="body" sz="quarter" idx="16"/>
          </p:nvPr>
        </p:nvSpPr>
        <p:spPr>
          <a:xfrm>
            <a:off x="2819400" y="1600200"/>
            <a:ext cx="4648200" cy="628650"/>
          </a:xfrm>
        </p:spPr>
        <p:txBody>
          <a:bodyPr>
            <a:normAutofit/>
          </a:bodyPr>
          <a:lstStyle/>
          <a:p>
            <a:r>
              <a:rPr lang="en-US" dirty="0"/>
              <a:t>The Fascinating World of Cooperatives.</a:t>
            </a:r>
          </a:p>
        </p:txBody>
      </p:sp>
      <p:sp>
        <p:nvSpPr>
          <p:cNvPr id="46" name="Text Placeholder 14"/>
          <p:cNvSpPr>
            <a:spLocks noGrp="1"/>
          </p:cNvSpPr>
          <p:nvPr>
            <p:ph type="body" sz="quarter" idx="17"/>
          </p:nvPr>
        </p:nvSpPr>
        <p:spPr>
          <a:xfrm>
            <a:off x="2819400" y="2400300"/>
            <a:ext cx="4648200" cy="628650"/>
          </a:xfrm>
        </p:spPr>
        <p:txBody>
          <a:bodyPr>
            <a:normAutofit lnSpcReduction="10000"/>
          </a:bodyPr>
          <a:lstStyle/>
          <a:p>
            <a:r>
              <a:rPr lang="en-US" dirty="0"/>
              <a:t>Could You Be Sued as a Co-op </a:t>
            </a:r>
            <a:br>
              <a:rPr lang="en-US" dirty="0"/>
            </a:br>
            <a:r>
              <a:rPr lang="en-US" dirty="0"/>
              <a:t>Board Member?</a:t>
            </a:r>
          </a:p>
        </p:txBody>
      </p:sp>
      <p:sp>
        <p:nvSpPr>
          <p:cNvPr id="47" name="Text Placeholder 10"/>
          <p:cNvSpPr>
            <a:spLocks noGrp="1"/>
          </p:cNvSpPr>
          <p:nvPr>
            <p:ph type="body" sz="quarter" idx="18"/>
          </p:nvPr>
        </p:nvSpPr>
        <p:spPr>
          <a:xfrm>
            <a:off x="2819400" y="3371850"/>
            <a:ext cx="4648200" cy="628650"/>
          </a:xfrm>
        </p:spPr>
        <p:txBody>
          <a:bodyPr>
            <a:normAutofit lnSpcReduction="10000"/>
          </a:bodyPr>
          <a:lstStyle/>
          <a:p>
            <a:r>
              <a:rPr lang="en-US" dirty="0"/>
              <a:t>Maintain Compliance with </a:t>
            </a:r>
            <a:br>
              <a:rPr lang="en-US" dirty="0"/>
            </a:br>
            <a:r>
              <a:rPr lang="en-US" dirty="0"/>
              <a:t>Legal Requirements</a:t>
            </a:r>
          </a:p>
        </p:txBody>
      </p:sp>
      <p:sp>
        <p:nvSpPr>
          <p:cNvPr id="10" name="Title 9"/>
          <p:cNvSpPr>
            <a:spLocks noGrp="1"/>
          </p:cNvSpPr>
          <p:nvPr>
            <p:ph type="title"/>
          </p:nvPr>
        </p:nvSpPr>
        <p:spPr/>
        <p:txBody>
          <a:bodyPr>
            <a:normAutofit fontScale="90000"/>
          </a:bodyPr>
          <a:lstStyle/>
          <a:p>
            <a:r>
              <a:rPr lang="en-US" dirty="0"/>
              <a:t>Agenda</a:t>
            </a:r>
          </a:p>
        </p:txBody>
      </p:sp>
      <p:grpSp>
        <p:nvGrpSpPr>
          <p:cNvPr id="48" name="Group 47"/>
          <p:cNvGrpSpPr/>
          <p:nvPr/>
        </p:nvGrpSpPr>
        <p:grpSpPr>
          <a:xfrm>
            <a:off x="228601" y="742950"/>
            <a:ext cx="2495125" cy="670799"/>
            <a:chOff x="2209800" y="1730829"/>
            <a:chExt cx="1700617" cy="609600"/>
          </a:xfrm>
          <a:gradFill flip="none" rotWithShape="1">
            <a:gsLst>
              <a:gs pos="16250">
                <a:schemeClr val="accent4">
                  <a:lumMod val="75000"/>
                </a:schemeClr>
              </a:gs>
              <a:gs pos="100000">
                <a:schemeClr val="tx1">
                  <a:lumMod val="95000"/>
                  <a:lumOff val="5000"/>
                </a:schemeClr>
              </a:gs>
            </a:gsLst>
            <a:path path="circle">
              <a:fillToRect l="50000" t="50000" r="50000" b="50000"/>
            </a:path>
            <a:tileRect/>
          </a:gradFill>
        </p:grpSpPr>
        <p:sp>
          <p:nvSpPr>
            <p:cNvPr id="49" name="Rectangle 48"/>
            <p:cNvSpPr/>
            <p:nvPr/>
          </p:nvSpPr>
          <p:spPr>
            <a:xfrm>
              <a:off x="2209800" y="1807029"/>
              <a:ext cx="1371600" cy="457200"/>
            </a:xfrm>
            <a:prstGeom prst="rect">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solidFill>
                    <a:schemeClr val="bg1">
                      <a:lumMod val="10000"/>
                    </a:schemeClr>
                  </a:solidFill>
                </a:rPr>
                <a:t>Welcome</a:t>
              </a:r>
              <a:r>
                <a:rPr lang="en-US" dirty="0">
                  <a:solidFill>
                    <a:schemeClr val="bg1">
                      <a:lumMod val="10000"/>
                    </a:schemeClr>
                  </a:solidFill>
                </a:rPr>
                <a:t> </a:t>
              </a:r>
            </a:p>
          </p:txBody>
        </p:sp>
        <p:sp>
          <p:nvSpPr>
            <p:cNvPr id="50" name="Down Arrow 49"/>
            <p:cNvSpPr/>
            <p:nvPr/>
          </p:nvSpPr>
          <p:spPr>
            <a:xfrm rot="16200000">
              <a:off x="3491317" y="1921329"/>
              <a:ext cx="609600" cy="228600"/>
            </a:xfrm>
            <a:prstGeom prst="downArrow">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bg1">
                    <a:lumMod val="10000"/>
                  </a:schemeClr>
                </a:solidFill>
              </a:endParaRPr>
            </a:p>
          </p:txBody>
        </p:sp>
      </p:grpSp>
      <p:grpSp>
        <p:nvGrpSpPr>
          <p:cNvPr id="51" name="Group 50"/>
          <p:cNvGrpSpPr/>
          <p:nvPr/>
        </p:nvGrpSpPr>
        <p:grpSpPr>
          <a:xfrm>
            <a:off x="228601" y="1558051"/>
            <a:ext cx="2523587" cy="670799"/>
            <a:chOff x="2182906" y="2355801"/>
            <a:chExt cx="1720016" cy="609600"/>
          </a:xfrm>
          <a:gradFill flip="none" rotWithShape="1">
            <a:gsLst>
              <a:gs pos="16250">
                <a:schemeClr val="accent4">
                  <a:lumMod val="75000"/>
                </a:schemeClr>
              </a:gs>
              <a:gs pos="100000">
                <a:schemeClr val="tx1">
                  <a:lumMod val="95000"/>
                  <a:lumOff val="5000"/>
                </a:schemeClr>
              </a:gs>
            </a:gsLst>
            <a:path path="circle">
              <a:fillToRect l="50000" t="50000" r="50000" b="50000"/>
            </a:path>
            <a:tileRect/>
          </a:gradFill>
        </p:grpSpPr>
        <p:sp>
          <p:nvSpPr>
            <p:cNvPr id="52" name="Rectangle 51"/>
            <p:cNvSpPr/>
            <p:nvPr/>
          </p:nvSpPr>
          <p:spPr>
            <a:xfrm>
              <a:off x="2182906" y="2425852"/>
              <a:ext cx="1371600" cy="457200"/>
            </a:xfrm>
            <a:prstGeom prst="rect">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solidFill>
                    <a:schemeClr val="bg1">
                      <a:lumMod val="10000"/>
                    </a:schemeClr>
                  </a:solidFill>
                </a:rPr>
                <a:t>New Board </a:t>
              </a:r>
              <a:br>
                <a:rPr lang="en-US" b="1" dirty="0">
                  <a:solidFill>
                    <a:schemeClr val="bg1">
                      <a:lumMod val="10000"/>
                    </a:schemeClr>
                  </a:solidFill>
                </a:rPr>
              </a:br>
              <a:r>
                <a:rPr lang="en-US" b="1" dirty="0">
                  <a:solidFill>
                    <a:schemeClr val="bg1">
                      <a:lumMod val="10000"/>
                    </a:schemeClr>
                  </a:solidFill>
                </a:rPr>
                <a:t>Manual</a:t>
              </a:r>
            </a:p>
          </p:txBody>
        </p:sp>
        <p:sp>
          <p:nvSpPr>
            <p:cNvPr id="53" name="Down Arrow 52"/>
            <p:cNvSpPr/>
            <p:nvPr/>
          </p:nvSpPr>
          <p:spPr>
            <a:xfrm rot="16200000">
              <a:off x="3483822" y="2546301"/>
              <a:ext cx="609600" cy="228600"/>
            </a:xfrm>
            <a:prstGeom prst="downArrow">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bg1">
                    <a:lumMod val="10000"/>
                  </a:schemeClr>
                </a:solidFill>
              </a:endParaRPr>
            </a:p>
          </p:txBody>
        </p:sp>
      </p:grpSp>
      <p:grpSp>
        <p:nvGrpSpPr>
          <p:cNvPr id="54" name="Group 53"/>
          <p:cNvGrpSpPr/>
          <p:nvPr/>
        </p:nvGrpSpPr>
        <p:grpSpPr>
          <a:xfrm>
            <a:off x="228601" y="2358151"/>
            <a:ext cx="2495125" cy="670799"/>
            <a:chOff x="2209800" y="3174147"/>
            <a:chExt cx="1700617" cy="609600"/>
          </a:xfrm>
          <a:gradFill flip="none" rotWithShape="1">
            <a:gsLst>
              <a:gs pos="16250">
                <a:schemeClr val="accent4">
                  <a:lumMod val="75000"/>
                </a:schemeClr>
              </a:gs>
              <a:gs pos="100000">
                <a:schemeClr val="tx1">
                  <a:lumMod val="95000"/>
                  <a:lumOff val="5000"/>
                </a:schemeClr>
              </a:gs>
            </a:gsLst>
            <a:path path="circle">
              <a:fillToRect l="50000" t="50000" r="50000" b="50000"/>
            </a:path>
            <a:tileRect/>
          </a:gradFill>
        </p:grpSpPr>
        <p:sp>
          <p:nvSpPr>
            <p:cNvPr id="55" name="Rectangle 54"/>
            <p:cNvSpPr/>
            <p:nvPr/>
          </p:nvSpPr>
          <p:spPr>
            <a:xfrm>
              <a:off x="2209800" y="3254829"/>
              <a:ext cx="1371600" cy="457200"/>
            </a:xfrm>
            <a:prstGeom prst="rect">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solidFill>
                    <a:schemeClr val="bg1">
                      <a:lumMod val="10000"/>
                    </a:schemeClr>
                  </a:solidFill>
                </a:rPr>
                <a:t>Legal </a:t>
              </a:r>
              <a:br>
                <a:rPr lang="en-US" b="1" dirty="0">
                  <a:solidFill>
                    <a:schemeClr val="bg1">
                      <a:lumMod val="10000"/>
                    </a:schemeClr>
                  </a:solidFill>
                </a:rPr>
              </a:br>
              <a:r>
                <a:rPr lang="en-US" b="1" dirty="0">
                  <a:solidFill>
                    <a:schemeClr val="bg1">
                      <a:lumMod val="10000"/>
                    </a:schemeClr>
                  </a:solidFill>
                </a:rPr>
                <a:t>Duties</a:t>
              </a:r>
            </a:p>
          </p:txBody>
        </p:sp>
        <p:sp>
          <p:nvSpPr>
            <p:cNvPr id="56" name="Down Arrow 55"/>
            <p:cNvSpPr/>
            <p:nvPr/>
          </p:nvSpPr>
          <p:spPr>
            <a:xfrm rot="16200000">
              <a:off x="3491317" y="3364647"/>
              <a:ext cx="609600" cy="228600"/>
            </a:xfrm>
            <a:prstGeom prst="downArrow">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bg1">
                    <a:lumMod val="10000"/>
                  </a:schemeClr>
                </a:solidFill>
              </a:endParaRPr>
            </a:p>
          </p:txBody>
        </p:sp>
      </p:grpSp>
      <p:grpSp>
        <p:nvGrpSpPr>
          <p:cNvPr id="58" name="Group 57"/>
          <p:cNvGrpSpPr/>
          <p:nvPr/>
        </p:nvGrpSpPr>
        <p:grpSpPr>
          <a:xfrm>
            <a:off x="228601" y="3215401"/>
            <a:ext cx="2495125" cy="670799"/>
            <a:chOff x="2209800" y="3174147"/>
            <a:chExt cx="1700617" cy="609600"/>
          </a:xfrm>
          <a:gradFill flip="none" rotWithShape="1">
            <a:gsLst>
              <a:gs pos="16250">
                <a:schemeClr val="accent4">
                  <a:lumMod val="75000"/>
                </a:schemeClr>
              </a:gs>
              <a:gs pos="100000">
                <a:schemeClr val="tx1">
                  <a:lumMod val="95000"/>
                  <a:lumOff val="5000"/>
                </a:schemeClr>
              </a:gs>
            </a:gsLst>
            <a:path path="circle">
              <a:fillToRect l="50000" t="50000" r="50000" b="50000"/>
            </a:path>
            <a:tileRect/>
          </a:gradFill>
        </p:grpSpPr>
        <p:sp>
          <p:nvSpPr>
            <p:cNvPr id="59" name="Rectangle 58"/>
            <p:cNvSpPr/>
            <p:nvPr/>
          </p:nvSpPr>
          <p:spPr>
            <a:xfrm>
              <a:off x="2209800" y="3254829"/>
              <a:ext cx="1371600" cy="457200"/>
            </a:xfrm>
            <a:prstGeom prst="rect">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solidFill>
                    <a:schemeClr val="bg1">
                      <a:lumMod val="10000"/>
                    </a:schemeClr>
                  </a:solidFill>
                </a:rPr>
                <a:t>Yearly </a:t>
              </a:r>
              <a:br>
                <a:rPr lang="en-US" b="1" dirty="0">
                  <a:solidFill>
                    <a:schemeClr val="bg1">
                      <a:lumMod val="10000"/>
                    </a:schemeClr>
                  </a:solidFill>
                </a:rPr>
              </a:br>
              <a:r>
                <a:rPr lang="en-US" b="1" dirty="0">
                  <a:solidFill>
                    <a:schemeClr val="bg1">
                      <a:lumMod val="10000"/>
                    </a:schemeClr>
                  </a:solidFill>
                </a:rPr>
                <a:t>Checklist</a:t>
              </a:r>
            </a:p>
          </p:txBody>
        </p:sp>
        <p:sp>
          <p:nvSpPr>
            <p:cNvPr id="60" name="Down Arrow 59"/>
            <p:cNvSpPr/>
            <p:nvPr/>
          </p:nvSpPr>
          <p:spPr>
            <a:xfrm rot="16200000">
              <a:off x="3491317" y="3364647"/>
              <a:ext cx="609600" cy="228600"/>
            </a:xfrm>
            <a:prstGeom prst="downArrow">
              <a:avLst/>
            </a:prstGeom>
            <a:grpFill/>
            <a:ln w="19050">
              <a:solidFill>
                <a:schemeClr val="bg1">
                  <a:lumMod val="1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bg1">
                    <a:lumMod val="10000"/>
                  </a:schemeClr>
                </a:solidFill>
              </a:endParaRPr>
            </a:p>
          </p:txBody>
        </p:sp>
      </p:grpSp>
      <p:pic>
        <p:nvPicPr>
          <p:cNvPr id="26"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4114800"/>
            <a:ext cx="5132294" cy="702483"/>
          </a:xfrm>
          <a:prstGeom prst="rect">
            <a:avLst/>
          </a:prstGeom>
        </p:spPr>
      </p:pic>
    </p:spTree>
    <p:extLst>
      <p:ext uri="{BB962C8B-B14F-4D97-AF65-F5344CB8AC3E}">
        <p14:creationId xmlns:p14="http://schemas.microsoft.com/office/powerpoint/2010/main" val="253495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xEl>
                                              <p:pRg st="0" end="0"/>
                                            </p:txEl>
                                          </p:spTgt>
                                        </p:tgtEl>
                                        <p:attrNameLst>
                                          <p:attrName>style.visibility</p:attrName>
                                        </p:attrNameLst>
                                      </p:cBhvr>
                                      <p:to>
                                        <p:strVal val="visible"/>
                                      </p:to>
                                    </p:set>
                                    <p:animEffect transition="in" filter="fade">
                                      <p:cBhvr>
                                        <p:cTn id="10" dur="500"/>
                                        <p:tgtEl>
                                          <p:spTgt spid="4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xEl>
                                              <p:pRg st="0" end="0"/>
                                            </p:txEl>
                                          </p:spTgt>
                                        </p:tgtEl>
                                        <p:attrNameLst>
                                          <p:attrName>style.visibility</p:attrName>
                                        </p:attrNameLst>
                                      </p:cBhvr>
                                      <p:to>
                                        <p:strVal val="visible"/>
                                      </p:to>
                                    </p:set>
                                    <p:animEffect transition="in" filter="fade">
                                      <p:cBhvr>
                                        <p:cTn id="18" dur="500"/>
                                        <p:tgtEl>
                                          <p:spTgt spid="4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xEl>
                                              <p:pRg st="0" end="0"/>
                                            </p:txEl>
                                          </p:spTgt>
                                        </p:tgtEl>
                                        <p:attrNameLst>
                                          <p:attrName>style.visibility</p:attrName>
                                        </p:attrNameLst>
                                      </p:cBhvr>
                                      <p:to>
                                        <p:strVal val="visible"/>
                                      </p:to>
                                    </p:set>
                                    <p:animEffect transition="in" filter="fade">
                                      <p:cBhvr>
                                        <p:cTn id="26" dur="500"/>
                                        <p:tgtEl>
                                          <p:spTgt spid="4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7">
                                            <p:txEl>
                                              <p:pRg st="0" end="0"/>
                                            </p:txEl>
                                          </p:spTgt>
                                        </p:tgtEl>
                                        <p:attrNameLst>
                                          <p:attrName>style.visibility</p:attrName>
                                        </p:attrNameLst>
                                      </p:cBhvr>
                                      <p:to>
                                        <p:strVal val="visible"/>
                                      </p:to>
                                    </p:set>
                                    <p:animEffect transition="in" filter="fade">
                                      <p:cBhvr>
                                        <p:cTn id="34" dur="500"/>
                                        <p:tgtEl>
                                          <p:spTgt spid="47">
                                            <p:txEl>
                                              <p:pRg st="0" end="0"/>
                                            </p:txEl>
                                          </p:spTgt>
                                        </p:tgtEl>
                                      </p:cBhvr>
                                    </p:animEffect>
                                  </p:childTnLst>
                                </p:cTn>
                              </p:par>
                              <p:par>
                                <p:cTn id="35" presetID="10" presetClass="entr" presetSubtype="0" fill="hold" nodeType="withEffect">
                                  <p:stCondLst>
                                    <p:cond delay="6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7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P spid="45" grpId="0" build="p"/>
      <p:bldP spid="46" grpId="0" build="p"/>
      <p:bldP spid="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EA1F812-3CD9-9BE9-AB53-CE4227FAFF57}"/>
              </a:ext>
            </a:extLst>
          </p:cNvPr>
          <p:cNvSpPr>
            <a:spLocks noGrp="1"/>
          </p:cNvSpPr>
          <p:nvPr>
            <p:ph type="title"/>
          </p:nvPr>
        </p:nvSpPr>
        <p:spPr>
          <a:xfrm>
            <a:off x="304800" y="4171950"/>
            <a:ext cx="5486400" cy="425054"/>
          </a:xfrm>
        </p:spPr>
        <p:txBody>
          <a:bodyPr/>
          <a:lstStyle/>
          <a:p>
            <a:endParaRPr lang="en-US"/>
          </a:p>
        </p:txBody>
      </p:sp>
      <p:sp>
        <p:nvSpPr>
          <p:cNvPr id="13" name="Text Placeholder 3">
            <a:extLst>
              <a:ext uri="{FF2B5EF4-FFF2-40B4-BE49-F238E27FC236}">
                <a16:creationId xmlns:a16="http://schemas.microsoft.com/office/drawing/2014/main" id="{280C394B-21C9-7D66-F28A-DAA149FC9B59}"/>
              </a:ext>
            </a:extLst>
          </p:cNvPr>
          <p:cNvSpPr>
            <a:spLocks noGrp="1"/>
          </p:cNvSpPr>
          <p:nvPr>
            <p:ph type="body" sz="half" idx="2"/>
          </p:nvPr>
        </p:nvSpPr>
        <p:spPr>
          <a:xfrm>
            <a:off x="304800" y="4597003"/>
            <a:ext cx="5486400" cy="603647"/>
          </a:xfrm>
        </p:spPr>
        <p:txBody>
          <a:bodyPr/>
          <a:lstStyle/>
          <a:p>
            <a:endParaRPr lang="en-US"/>
          </a:p>
        </p:txBody>
      </p:sp>
      <p:pic>
        <p:nvPicPr>
          <p:cNvPr id="8" name="Picture 7" descr="A building with a tree on top&#10;&#10;AI-generated content may be incorrect.">
            <a:extLst>
              <a:ext uri="{FF2B5EF4-FFF2-40B4-BE49-F238E27FC236}">
                <a16:creationId xmlns:a16="http://schemas.microsoft.com/office/drawing/2014/main" id="{3E23BA27-0418-512A-5E45-B40BEE63DE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7" y="0"/>
            <a:ext cx="9144000" cy="5143500"/>
          </a:xfrm>
          <a:prstGeom prst="rect">
            <a:avLst/>
          </a:prstGeom>
        </p:spPr>
      </p:pic>
    </p:spTree>
    <p:extLst>
      <p:ext uri="{BB962C8B-B14F-4D97-AF65-F5344CB8AC3E}">
        <p14:creationId xmlns:p14="http://schemas.microsoft.com/office/powerpoint/2010/main" val="256316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white shirt">
            <a:extLst>
              <a:ext uri="{FF2B5EF4-FFF2-40B4-BE49-F238E27FC236}">
                <a16:creationId xmlns:a16="http://schemas.microsoft.com/office/drawing/2014/main" id="{C7F4C385-9DA0-7421-DAA2-40B7F35E9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9" y="0"/>
            <a:ext cx="9140461" cy="5124450"/>
          </a:xfrm>
          <a:prstGeom prst="rect">
            <a:avLst/>
          </a:prstGeom>
        </p:spPr>
      </p:pic>
    </p:spTree>
    <p:extLst>
      <p:ext uri="{BB962C8B-B14F-4D97-AF65-F5344CB8AC3E}">
        <p14:creationId xmlns:p14="http://schemas.microsoft.com/office/powerpoint/2010/main" val="318903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FF4C0D-1AC6-4767-4355-14524E567692}"/>
              </a:ext>
            </a:extLst>
          </p:cNvPr>
          <p:cNvSpPr>
            <a:spLocks noGrp="1"/>
          </p:cNvSpPr>
          <p:nvPr>
            <p:ph type="body" sz="quarter" idx="15"/>
          </p:nvPr>
        </p:nvSpPr>
        <p:spPr/>
        <p:txBody>
          <a:bodyPr/>
          <a:lstStyle/>
          <a:p>
            <a:endParaRPr lang="en-US" dirty="0"/>
          </a:p>
        </p:txBody>
      </p:sp>
      <p:sp>
        <p:nvSpPr>
          <p:cNvPr id="3" name="Text Placeholder 2">
            <a:extLst>
              <a:ext uri="{FF2B5EF4-FFF2-40B4-BE49-F238E27FC236}">
                <a16:creationId xmlns:a16="http://schemas.microsoft.com/office/drawing/2014/main" id="{B2BC898B-B4F2-0C67-DA9A-5904FDB43A05}"/>
              </a:ext>
            </a:extLst>
          </p:cNvPr>
          <p:cNvSpPr>
            <a:spLocks noGrp="1"/>
          </p:cNvSpPr>
          <p:nvPr>
            <p:ph type="body" sz="quarter" idx="16"/>
          </p:nvPr>
        </p:nvSpPr>
        <p:spPr/>
        <p:txBody>
          <a:bodyPr/>
          <a:lstStyle/>
          <a:p>
            <a:endParaRPr lang="en-US"/>
          </a:p>
        </p:txBody>
      </p:sp>
      <p:sp>
        <p:nvSpPr>
          <p:cNvPr id="4" name="Text Placeholder 3">
            <a:extLst>
              <a:ext uri="{FF2B5EF4-FFF2-40B4-BE49-F238E27FC236}">
                <a16:creationId xmlns:a16="http://schemas.microsoft.com/office/drawing/2014/main" id="{A8BAE3F7-ABBC-D43E-74E4-4B055F58F095}"/>
              </a:ext>
            </a:extLst>
          </p:cNvPr>
          <p:cNvSpPr>
            <a:spLocks noGrp="1"/>
          </p:cNvSpPr>
          <p:nvPr>
            <p:ph type="body" sz="quarter" idx="17"/>
          </p:nvPr>
        </p:nvSpPr>
        <p:spPr/>
        <p:txBody>
          <a:bodyPr/>
          <a:lstStyle/>
          <a:p>
            <a:endParaRPr lang="en-US"/>
          </a:p>
        </p:txBody>
      </p:sp>
      <p:sp>
        <p:nvSpPr>
          <p:cNvPr id="5" name="Text Placeholder 4">
            <a:extLst>
              <a:ext uri="{FF2B5EF4-FFF2-40B4-BE49-F238E27FC236}">
                <a16:creationId xmlns:a16="http://schemas.microsoft.com/office/drawing/2014/main" id="{11BF5435-DC38-677E-4B7F-883C3D9A04A5}"/>
              </a:ext>
            </a:extLst>
          </p:cNvPr>
          <p:cNvSpPr>
            <a:spLocks noGrp="1"/>
          </p:cNvSpPr>
          <p:nvPr>
            <p:ph type="body" sz="quarter" idx="18"/>
          </p:nvPr>
        </p:nvSpPr>
        <p:spPr/>
        <p:txBody>
          <a:bodyPr/>
          <a:lstStyle/>
          <a:p>
            <a:endParaRPr lang="en-US"/>
          </a:p>
        </p:txBody>
      </p:sp>
      <p:sp>
        <p:nvSpPr>
          <p:cNvPr id="6" name="Title 5">
            <a:extLst>
              <a:ext uri="{FF2B5EF4-FFF2-40B4-BE49-F238E27FC236}">
                <a16:creationId xmlns:a16="http://schemas.microsoft.com/office/drawing/2014/main" id="{D818F953-5CE2-261A-4DBF-052D1646A6C7}"/>
              </a:ext>
            </a:extLst>
          </p:cNvPr>
          <p:cNvSpPr>
            <a:spLocks noGrp="1"/>
          </p:cNvSpPr>
          <p:nvPr>
            <p:ph type="title"/>
          </p:nvPr>
        </p:nvSpPr>
        <p:spPr/>
        <p:txBody>
          <a:bodyPr>
            <a:normAutofit fontScale="90000"/>
          </a:bodyPr>
          <a:lstStyle/>
          <a:p>
            <a:endParaRPr lang="en-US"/>
          </a:p>
        </p:txBody>
      </p:sp>
      <p:pic>
        <p:nvPicPr>
          <p:cNvPr id="11" name="Picture 10" descr="A person in a white shirt&#10;&#10;AI-generated content may be incorrect.">
            <a:extLst>
              <a:ext uri="{FF2B5EF4-FFF2-40B4-BE49-F238E27FC236}">
                <a16:creationId xmlns:a16="http://schemas.microsoft.com/office/drawing/2014/main" id="{E9C158C7-16FD-FD14-3410-CB12E3636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06" y="0"/>
            <a:ext cx="9102988" cy="5143500"/>
          </a:xfrm>
          <a:prstGeom prst="rect">
            <a:avLst/>
          </a:prstGeom>
        </p:spPr>
      </p:pic>
    </p:spTree>
    <p:extLst>
      <p:ext uri="{BB962C8B-B14F-4D97-AF65-F5344CB8AC3E}">
        <p14:creationId xmlns:p14="http://schemas.microsoft.com/office/powerpoint/2010/main" val="1539936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9428-CFDD-FDFF-64B6-A6D7E4F463A2}"/>
              </a:ext>
            </a:extLst>
          </p:cNvPr>
          <p:cNvSpPr>
            <a:spLocks noGrp="1"/>
          </p:cNvSpPr>
          <p:nvPr>
            <p:ph type="title"/>
          </p:nvPr>
        </p:nvSpPr>
        <p:spPr>
          <a:xfrm>
            <a:off x="163284" y="120253"/>
            <a:ext cx="8142516" cy="394097"/>
          </a:xfrm>
        </p:spPr>
        <p:txBody>
          <a:bodyPr>
            <a:normAutofit fontScale="90000"/>
          </a:bodyPr>
          <a:lstStyle/>
          <a:p>
            <a:r>
              <a:rPr lang="en-US" dirty="0"/>
              <a:t>Chapter 1 – The Fascinating World of Cooperatives</a:t>
            </a:r>
          </a:p>
        </p:txBody>
      </p:sp>
      <p:sp>
        <p:nvSpPr>
          <p:cNvPr id="3" name="Content Placeholder 2">
            <a:extLst>
              <a:ext uri="{FF2B5EF4-FFF2-40B4-BE49-F238E27FC236}">
                <a16:creationId xmlns:a16="http://schemas.microsoft.com/office/drawing/2014/main" id="{77185EE4-26BF-DD84-8D0C-D12820F01628}"/>
              </a:ext>
            </a:extLst>
          </p:cNvPr>
          <p:cNvSpPr>
            <a:spLocks noGrp="1"/>
          </p:cNvSpPr>
          <p:nvPr>
            <p:ph sz="quarter" idx="13"/>
          </p:nvPr>
        </p:nvSpPr>
        <p:spPr>
          <a:xfrm>
            <a:off x="381000" y="685800"/>
            <a:ext cx="7772400" cy="3790950"/>
          </a:xfrm>
        </p:spPr>
        <p:txBody>
          <a:bodyPr>
            <a:normAutofit fontScale="92500"/>
          </a:bodyPr>
          <a:lstStyle/>
          <a:p>
            <a:pPr marL="342900" indent="-342900">
              <a:buFont typeface="Arial" panose="020B0604020202020204" pitchFamily="34" charset="0"/>
              <a:buChar char="•"/>
            </a:pPr>
            <a:r>
              <a:rPr lang="en-US" dirty="0"/>
              <a:t>Welcome to the vibrant world of cooperatives — a movement built on fairness, equality, and community empowerment</a:t>
            </a:r>
          </a:p>
          <a:p>
            <a:pPr marL="342900" indent="-342900">
              <a:buFont typeface="Arial" panose="020B0604020202020204" pitchFamily="34" charset="0"/>
              <a:buChar char="•"/>
            </a:pPr>
            <a:r>
              <a:rPr lang="en-US" dirty="0"/>
              <a:t>.As a new board member, you join a legacy of people helping people through shared ownership and democratic control.</a:t>
            </a:r>
          </a:p>
          <a:p>
            <a:pPr marL="342900" indent="-342900">
              <a:buFont typeface="Arial" panose="020B0604020202020204" pitchFamily="34" charset="0"/>
              <a:buChar char="•"/>
            </a:pPr>
            <a:r>
              <a:rPr lang="en-US" dirty="0"/>
              <a:t>Your journey begins with understanding the principles that make cooperatives unique and impactful.</a:t>
            </a:r>
          </a:p>
          <a:p>
            <a:endParaRPr lang="en-US" dirty="0"/>
          </a:p>
          <a:p>
            <a:r>
              <a:rPr lang="en-US" i="1" u="sng" dirty="0"/>
              <a:t>Cooperatives aren’t just businesses — they are communities built on purpose and participation.</a:t>
            </a:r>
          </a:p>
        </p:txBody>
      </p:sp>
    </p:spTree>
    <p:extLst>
      <p:ext uri="{BB962C8B-B14F-4D97-AF65-F5344CB8AC3E}">
        <p14:creationId xmlns:p14="http://schemas.microsoft.com/office/powerpoint/2010/main" val="2255781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D4796-B319-0490-C42E-9B85EC176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47435-01AD-0E37-7CE6-0691DEC6B7FE}"/>
              </a:ext>
            </a:extLst>
          </p:cNvPr>
          <p:cNvSpPr>
            <a:spLocks noGrp="1"/>
          </p:cNvSpPr>
          <p:nvPr>
            <p:ph type="title"/>
          </p:nvPr>
        </p:nvSpPr>
        <p:spPr>
          <a:xfrm>
            <a:off x="163284" y="120253"/>
            <a:ext cx="8142516" cy="394097"/>
          </a:xfrm>
        </p:spPr>
        <p:txBody>
          <a:bodyPr>
            <a:normAutofit fontScale="90000"/>
          </a:bodyPr>
          <a:lstStyle/>
          <a:p>
            <a:r>
              <a:rPr lang="en-US" dirty="0"/>
              <a:t>The Birth of Cooperatives: The Rochdale Story</a:t>
            </a:r>
          </a:p>
        </p:txBody>
      </p:sp>
      <p:sp>
        <p:nvSpPr>
          <p:cNvPr id="3" name="Content Placeholder 2">
            <a:extLst>
              <a:ext uri="{FF2B5EF4-FFF2-40B4-BE49-F238E27FC236}">
                <a16:creationId xmlns:a16="http://schemas.microsoft.com/office/drawing/2014/main" id="{5349A351-60F0-0D9B-EAC1-8B32D61D4359}"/>
              </a:ext>
            </a:extLst>
          </p:cNvPr>
          <p:cNvSpPr>
            <a:spLocks noGrp="1"/>
          </p:cNvSpPr>
          <p:nvPr>
            <p:ph sz="quarter" idx="13"/>
          </p:nvPr>
        </p:nvSpPr>
        <p:spPr>
          <a:xfrm>
            <a:off x="381000" y="685800"/>
            <a:ext cx="6858000" cy="3790950"/>
          </a:xfrm>
        </p:spPr>
        <p:txBody>
          <a:bodyPr>
            <a:normAutofit/>
          </a:bodyPr>
          <a:lstStyle/>
          <a:p>
            <a:r>
              <a:rPr lang="en-US" b="1" dirty="0">
                <a:solidFill>
                  <a:schemeClr val="accent4">
                    <a:lumMod val="75000"/>
                  </a:schemeClr>
                </a:solidFill>
              </a:rPr>
              <a:t>Rochdale, England – 1844</a:t>
            </a:r>
          </a:p>
          <a:p>
            <a:pPr marL="342900" indent="-342900">
              <a:buFont typeface="Arial" panose="020B0604020202020204" pitchFamily="34" charset="0"/>
              <a:buChar char="•"/>
            </a:pPr>
            <a:r>
              <a:rPr lang="en-US" dirty="0"/>
              <a:t>28 weavers and artisans united to create the first cooperative store on Toad Lane.</a:t>
            </a:r>
          </a:p>
          <a:p>
            <a:pPr marL="342900" indent="-342900">
              <a:buFont typeface="Arial" panose="020B0604020202020204" pitchFamily="34" charset="0"/>
              <a:buChar char="•"/>
            </a:pPr>
            <a:r>
              <a:rPr lang="en-US" dirty="0"/>
              <a:t>Their mission: sell goods honestly, share profits fairly, and empower their community.</a:t>
            </a:r>
          </a:p>
          <a:p>
            <a:pPr marL="342900" indent="-342900">
              <a:buFont typeface="Arial" panose="020B0604020202020204" pitchFamily="34" charset="0"/>
              <a:buChar char="•"/>
            </a:pPr>
            <a:r>
              <a:rPr lang="en-US" dirty="0"/>
              <a:t>These pioneers gave birth to the </a:t>
            </a:r>
            <a:r>
              <a:rPr lang="en-US" b="1" dirty="0">
                <a:solidFill>
                  <a:schemeClr val="accent4">
                    <a:lumMod val="75000"/>
                  </a:schemeClr>
                </a:solidFill>
              </a:rPr>
              <a:t>Rochdale Principles, </a:t>
            </a:r>
            <a:r>
              <a:rPr lang="en-US" dirty="0"/>
              <a:t>the cornerstone of today’s cooperatives.</a:t>
            </a:r>
            <a:endParaRPr lang="en-US" i="1" u="sng" dirty="0"/>
          </a:p>
        </p:txBody>
      </p:sp>
    </p:spTree>
    <p:extLst>
      <p:ext uri="{BB962C8B-B14F-4D97-AF65-F5344CB8AC3E}">
        <p14:creationId xmlns:p14="http://schemas.microsoft.com/office/powerpoint/2010/main" val="1718539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C3C44-87B5-907B-7631-BB060748A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2E5D3E-4063-9EC4-DE84-0F4DC98457EA}"/>
              </a:ext>
            </a:extLst>
          </p:cNvPr>
          <p:cNvSpPr>
            <a:spLocks noGrp="1"/>
          </p:cNvSpPr>
          <p:nvPr>
            <p:ph type="title"/>
          </p:nvPr>
        </p:nvSpPr>
        <p:spPr>
          <a:xfrm>
            <a:off x="163284" y="120253"/>
            <a:ext cx="8142516" cy="394097"/>
          </a:xfrm>
        </p:spPr>
        <p:txBody>
          <a:bodyPr>
            <a:normAutofit fontScale="90000"/>
          </a:bodyPr>
          <a:lstStyle/>
          <a:p>
            <a:r>
              <a:rPr lang="en-US" dirty="0"/>
              <a:t>The Birth of Cooperatives: The Rochdale Story</a:t>
            </a:r>
          </a:p>
        </p:txBody>
      </p:sp>
      <p:sp>
        <p:nvSpPr>
          <p:cNvPr id="3" name="Content Placeholder 2">
            <a:extLst>
              <a:ext uri="{FF2B5EF4-FFF2-40B4-BE49-F238E27FC236}">
                <a16:creationId xmlns:a16="http://schemas.microsoft.com/office/drawing/2014/main" id="{CE10F118-8CA5-82AA-9FE5-D56090401F3D}"/>
              </a:ext>
            </a:extLst>
          </p:cNvPr>
          <p:cNvSpPr>
            <a:spLocks noGrp="1"/>
          </p:cNvSpPr>
          <p:nvPr>
            <p:ph sz="quarter" idx="13"/>
          </p:nvPr>
        </p:nvSpPr>
        <p:spPr>
          <a:xfrm>
            <a:off x="381000" y="685799"/>
            <a:ext cx="6781800" cy="4337447"/>
          </a:xfrm>
        </p:spPr>
        <p:txBody>
          <a:bodyPr>
            <a:normAutofit/>
          </a:bodyPr>
          <a:lstStyle/>
          <a:p>
            <a:r>
              <a:rPr lang="en-US" b="1" dirty="0">
                <a:solidFill>
                  <a:schemeClr val="accent4">
                    <a:lumMod val="75000"/>
                  </a:schemeClr>
                </a:solidFill>
              </a:rPr>
              <a:t>Original Principles:</a:t>
            </a:r>
          </a:p>
          <a:p>
            <a:pPr marL="342900" indent="-342900">
              <a:buFont typeface="Arial" panose="020B0604020202020204" pitchFamily="34" charset="0"/>
              <a:buChar char="•"/>
            </a:pPr>
            <a:r>
              <a:rPr lang="en-US" dirty="0"/>
              <a:t>Open Membership  - </a:t>
            </a:r>
          </a:p>
          <a:p>
            <a:pPr marL="342900" indent="-342900">
              <a:buFont typeface="Arial" panose="020B0604020202020204" pitchFamily="34" charset="0"/>
              <a:buChar char="•"/>
            </a:pPr>
            <a:r>
              <a:rPr lang="en-US" dirty="0"/>
              <a:t>Democratic Control</a:t>
            </a:r>
          </a:p>
          <a:p>
            <a:pPr marL="342900" indent="-342900">
              <a:buFont typeface="Arial" panose="020B0604020202020204" pitchFamily="34" charset="0"/>
              <a:buChar char="•"/>
            </a:pPr>
            <a:r>
              <a:rPr lang="en-US" dirty="0"/>
              <a:t>Surplus Distribution - </a:t>
            </a:r>
          </a:p>
          <a:p>
            <a:pPr marL="342900" indent="-342900">
              <a:buFont typeface="Arial" panose="020B0604020202020204" pitchFamily="34" charset="0"/>
              <a:buChar char="•"/>
            </a:pPr>
            <a:r>
              <a:rPr lang="en-US" dirty="0"/>
              <a:t>Limited Interest on Capital</a:t>
            </a:r>
          </a:p>
          <a:p>
            <a:pPr marL="342900" indent="-342900">
              <a:buFont typeface="Arial" panose="020B0604020202020204" pitchFamily="34" charset="0"/>
              <a:buChar char="•"/>
            </a:pPr>
            <a:r>
              <a:rPr lang="en-US" dirty="0"/>
              <a:t>Political/Religious Neutrality - Cash Trading</a:t>
            </a:r>
          </a:p>
          <a:p>
            <a:pPr marL="342900" indent="-342900">
              <a:buFont typeface="Arial" panose="020B0604020202020204" pitchFamily="34" charset="0"/>
              <a:buChar char="•"/>
            </a:pPr>
            <a:r>
              <a:rPr lang="en-US" dirty="0"/>
              <a:t>Education for Members</a:t>
            </a:r>
          </a:p>
          <a:p>
            <a:pPr marL="342900" indent="-342900">
              <a:buFont typeface="Arial" panose="020B0604020202020204" pitchFamily="34" charset="0"/>
              <a:buChar char="•"/>
            </a:pPr>
            <a:endParaRPr lang="en-US" dirty="0"/>
          </a:p>
          <a:p>
            <a:r>
              <a:rPr lang="en-US" i="1" u="sng" dirty="0"/>
              <a:t>Their courage and collaboration sparked a global movement.</a:t>
            </a:r>
          </a:p>
        </p:txBody>
      </p:sp>
    </p:spTree>
    <p:extLst>
      <p:ext uri="{BB962C8B-B14F-4D97-AF65-F5344CB8AC3E}">
        <p14:creationId xmlns:p14="http://schemas.microsoft.com/office/powerpoint/2010/main" val="1222663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BC89-463B-D359-8FC1-B76C1DAB42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BB843-62E8-7F09-6CF6-4F0CD640F94C}"/>
              </a:ext>
            </a:extLst>
          </p:cNvPr>
          <p:cNvSpPr>
            <a:spLocks noGrp="1"/>
          </p:cNvSpPr>
          <p:nvPr>
            <p:ph type="title"/>
          </p:nvPr>
        </p:nvSpPr>
        <p:spPr>
          <a:xfrm>
            <a:off x="163284" y="120253"/>
            <a:ext cx="8142516" cy="394097"/>
          </a:xfrm>
        </p:spPr>
        <p:txBody>
          <a:bodyPr>
            <a:normAutofit fontScale="90000"/>
          </a:bodyPr>
          <a:lstStyle/>
          <a:p>
            <a:r>
              <a:rPr lang="en-US" dirty="0"/>
              <a:t>The Modern Cooperative Spirit</a:t>
            </a:r>
          </a:p>
        </p:txBody>
      </p:sp>
      <p:sp>
        <p:nvSpPr>
          <p:cNvPr id="3" name="Content Placeholder 2">
            <a:extLst>
              <a:ext uri="{FF2B5EF4-FFF2-40B4-BE49-F238E27FC236}">
                <a16:creationId xmlns:a16="http://schemas.microsoft.com/office/drawing/2014/main" id="{D8EA7C93-1F8A-E0BB-C2D8-977905DCF075}"/>
              </a:ext>
            </a:extLst>
          </p:cNvPr>
          <p:cNvSpPr>
            <a:spLocks noGrp="1"/>
          </p:cNvSpPr>
          <p:nvPr>
            <p:ph sz="quarter" idx="13"/>
          </p:nvPr>
        </p:nvSpPr>
        <p:spPr>
          <a:xfrm>
            <a:off x="381000" y="590551"/>
            <a:ext cx="6781800" cy="4432696"/>
          </a:xfrm>
        </p:spPr>
        <p:txBody>
          <a:bodyPr>
            <a:normAutofit/>
          </a:bodyPr>
          <a:lstStyle/>
          <a:p>
            <a:r>
              <a:rPr lang="en-US" sz="2000" b="1" dirty="0">
                <a:solidFill>
                  <a:schemeClr val="accent4">
                    <a:lumMod val="75000"/>
                  </a:schemeClr>
                </a:solidFill>
              </a:rPr>
              <a:t>Evolving with Time:</a:t>
            </a:r>
          </a:p>
          <a:p>
            <a:pPr marL="342900" indent="-342900">
              <a:buFont typeface="Arial" panose="020B0604020202020204" pitchFamily="34" charset="0"/>
              <a:buChar char="•"/>
            </a:pPr>
            <a:r>
              <a:rPr lang="en-US" sz="2000" dirty="0"/>
              <a:t>The Rochdale Principles inspired the International Cooperative Alliance (ICA), which modernized them in 1996.</a:t>
            </a:r>
          </a:p>
          <a:p>
            <a:pPr marL="342900" indent="-342900">
              <a:buFont typeface="Arial" panose="020B0604020202020204" pitchFamily="34" charset="0"/>
              <a:buChar char="•"/>
            </a:pPr>
            <a:r>
              <a:rPr lang="en-US" sz="2000" dirty="0"/>
              <a:t>Today’s cooperatives embrace:</a:t>
            </a:r>
          </a:p>
          <a:p>
            <a:pPr marL="342900" indent="-342900">
              <a:buFont typeface="Arial" panose="020B0604020202020204" pitchFamily="34" charset="0"/>
              <a:buChar char="•"/>
            </a:pPr>
            <a:r>
              <a:rPr lang="en-US" sz="2000" dirty="0"/>
              <a:t>Autonomy and independence</a:t>
            </a:r>
          </a:p>
          <a:p>
            <a:pPr marL="342900" indent="-342900">
              <a:buFont typeface="Arial" panose="020B0604020202020204" pitchFamily="34" charset="0"/>
              <a:buChar char="•"/>
            </a:pPr>
            <a:r>
              <a:rPr lang="en-US" sz="2000" dirty="0"/>
              <a:t>Cooperation among cooperatives</a:t>
            </a:r>
          </a:p>
          <a:p>
            <a:pPr marL="342900" indent="-342900">
              <a:buFont typeface="Arial" panose="020B0604020202020204" pitchFamily="34" charset="0"/>
              <a:buChar char="•"/>
            </a:pPr>
            <a:r>
              <a:rPr lang="en-US" sz="2000" dirty="0"/>
              <a:t>Concern for community</a:t>
            </a:r>
          </a:p>
          <a:p>
            <a:r>
              <a:rPr lang="en-US" sz="2000" b="1" dirty="0">
                <a:solidFill>
                  <a:schemeClr val="accent4">
                    <a:lumMod val="75000"/>
                  </a:schemeClr>
                </a:solidFill>
              </a:rPr>
              <a:t>Global Impact:</a:t>
            </a:r>
          </a:p>
          <a:p>
            <a:pPr marL="342900" indent="-342900">
              <a:buFont typeface="Arial" panose="020B0604020202020204" pitchFamily="34" charset="0"/>
              <a:buChar char="•"/>
            </a:pPr>
            <a:r>
              <a:rPr lang="en-US" sz="2000" dirty="0"/>
              <a:t>From local housing co-ops to global brands like Land O’Lakes, the Rochdale vision endures.</a:t>
            </a:r>
          </a:p>
          <a:p>
            <a:pPr marL="342900" indent="-342900">
              <a:buFont typeface="Arial" panose="020B0604020202020204" pitchFamily="34" charset="0"/>
              <a:buChar char="•"/>
            </a:pPr>
            <a:r>
              <a:rPr lang="en-US" sz="2000" dirty="0"/>
              <a:t>Cooperatives empower millions worldwide through shared values and mutual success.</a:t>
            </a:r>
            <a:endParaRPr lang="en-US" sz="2000" i="1" u="sng" dirty="0"/>
          </a:p>
        </p:txBody>
      </p:sp>
    </p:spTree>
    <p:extLst>
      <p:ext uri="{BB962C8B-B14F-4D97-AF65-F5344CB8AC3E}">
        <p14:creationId xmlns:p14="http://schemas.microsoft.com/office/powerpoint/2010/main" val="4208498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F1A8C-7BBB-7DD8-CC20-B8D733CCD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7496E-D88E-6F56-0687-AD922036780E}"/>
              </a:ext>
            </a:extLst>
          </p:cNvPr>
          <p:cNvSpPr>
            <a:spLocks noGrp="1"/>
          </p:cNvSpPr>
          <p:nvPr>
            <p:ph type="title"/>
          </p:nvPr>
        </p:nvSpPr>
        <p:spPr>
          <a:xfrm>
            <a:off x="163284" y="120253"/>
            <a:ext cx="8142516" cy="394097"/>
          </a:xfrm>
        </p:spPr>
        <p:txBody>
          <a:bodyPr>
            <a:normAutofit fontScale="90000"/>
          </a:bodyPr>
          <a:lstStyle/>
          <a:p>
            <a:r>
              <a:rPr lang="en-US" dirty="0"/>
              <a:t>What Makes a Cooperative Unique</a:t>
            </a:r>
          </a:p>
        </p:txBody>
      </p:sp>
      <p:sp>
        <p:nvSpPr>
          <p:cNvPr id="3" name="Content Placeholder 2">
            <a:extLst>
              <a:ext uri="{FF2B5EF4-FFF2-40B4-BE49-F238E27FC236}">
                <a16:creationId xmlns:a16="http://schemas.microsoft.com/office/drawing/2014/main" id="{F64B6755-9961-F078-D957-4FAAF6416E13}"/>
              </a:ext>
            </a:extLst>
          </p:cNvPr>
          <p:cNvSpPr>
            <a:spLocks noGrp="1"/>
          </p:cNvSpPr>
          <p:nvPr>
            <p:ph sz="quarter" idx="13"/>
          </p:nvPr>
        </p:nvSpPr>
        <p:spPr>
          <a:xfrm>
            <a:off x="381000" y="590551"/>
            <a:ext cx="6781800" cy="4432696"/>
          </a:xfrm>
        </p:spPr>
        <p:txBody>
          <a:bodyPr>
            <a:normAutofit/>
          </a:bodyPr>
          <a:lstStyle/>
          <a:p>
            <a:r>
              <a:rPr lang="en-US" sz="2000" dirty="0">
                <a:solidFill>
                  <a:schemeClr val="accent4">
                    <a:lumMod val="75000"/>
                  </a:schemeClr>
                </a:solidFill>
              </a:rPr>
              <a:t>Core Traits:</a:t>
            </a:r>
          </a:p>
          <a:p>
            <a:pPr marL="342900" lvl="2" indent="-342900">
              <a:buFont typeface="Arial" panose="020B0604020202020204" pitchFamily="34" charset="0"/>
              <a:buChar char="•"/>
            </a:pPr>
            <a:r>
              <a:rPr lang="en-US" sz="2000" b="1" dirty="0">
                <a:solidFill>
                  <a:schemeClr val="accent4">
                    <a:lumMod val="75000"/>
                  </a:schemeClr>
                </a:solidFill>
              </a:rPr>
              <a:t>Member Ownership: </a:t>
            </a:r>
            <a:r>
              <a:rPr lang="en-US" sz="2000" dirty="0"/>
              <a:t>Every member has a stake.</a:t>
            </a:r>
          </a:p>
          <a:p>
            <a:pPr marL="342900" lvl="2" indent="-342900">
              <a:buFont typeface="Arial" panose="020B0604020202020204" pitchFamily="34" charset="0"/>
              <a:buChar char="•"/>
            </a:pPr>
            <a:r>
              <a:rPr lang="en-US" sz="2000" b="1" dirty="0">
                <a:solidFill>
                  <a:schemeClr val="accent4">
                    <a:lumMod val="75000"/>
                  </a:schemeClr>
                </a:solidFill>
              </a:rPr>
              <a:t>Democratic Control: </a:t>
            </a:r>
            <a:r>
              <a:rPr lang="en-US" sz="2000" dirty="0"/>
              <a:t>Every voice matters — one member, one vote.</a:t>
            </a:r>
          </a:p>
          <a:p>
            <a:pPr marL="342900" lvl="2" indent="-342900">
              <a:buFont typeface="Arial" panose="020B0604020202020204" pitchFamily="34" charset="0"/>
              <a:buChar char="•"/>
            </a:pPr>
            <a:r>
              <a:rPr lang="en-US" sz="2000" b="1" dirty="0">
                <a:solidFill>
                  <a:schemeClr val="accent4">
                    <a:lumMod val="75000"/>
                  </a:schemeClr>
                </a:solidFill>
              </a:rPr>
              <a:t>Mutual Benefit: </a:t>
            </a:r>
            <a:r>
              <a:rPr lang="en-US" sz="2000" dirty="0"/>
              <a:t>Success is shared among members.</a:t>
            </a:r>
          </a:p>
          <a:p>
            <a:r>
              <a:rPr lang="en-US" sz="2000" b="1" dirty="0">
                <a:solidFill>
                  <a:schemeClr val="accent4">
                    <a:lumMod val="75000"/>
                  </a:schemeClr>
                </a:solidFill>
              </a:rPr>
              <a:t>The 3 Pillars of Cooperative Identity:</a:t>
            </a:r>
          </a:p>
          <a:p>
            <a:pPr marL="342900" indent="-342900">
              <a:buFont typeface="Arial" panose="020B0604020202020204" pitchFamily="34" charset="0"/>
              <a:buChar char="•"/>
            </a:pPr>
            <a:r>
              <a:rPr lang="en-US" sz="2000" b="1" dirty="0">
                <a:solidFill>
                  <a:schemeClr val="accent4">
                    <a:lumMod val="75000"/>
                  </a:schemeClr>
                </a:solidFill>
              </a:rPr>
              <a:t>User-Owner </a:t>
            </a:r>
            <a:r>
              <a:rPr lang="en-US" sz="2000" dirty="0"/>
              <a:t>– Members own the cooperative.</a:t>
            </a:r>
          </a:p>
          <a:p>
            <a:pPr marL="342900" indent="-342900">
              <a:buFont typeface="Arial" panose="020B0604020202020204" pitchFamily="34" charset="0"/>
              <a:buChar char="•"/>
            </a:pPr>
            <a:r>
              <a:rPr lang="en-US" sz="2000" b="1" dirty="0">
                <a:solidFill>
                  <a:schemeClr val="accent4">
                    <a:lumMod val="75000"/>
                  </a:schemeClr>
                </a:solidFill>
              </a:rPr>
              <a:t>User-Control</a:t>
            </a:r>
            <a:r>
              <a:rPr lang="en-US" sz="2000" dirty="0"/>
              <a:t> – Members make the decisions.</a:t>
            </a:r>
          </a:p>
          <a:p>
            <a:pPr marL="342900" indent="-342900">
              <a:buFont typeface="Arial" panose="020B0604020202020204" pitchFamily="34" charset="0"/>
              <a:buChar char="•"/>
            </a:pPr>
            <a:r>
              <a:rPr lang="en-US" sz="2000" b="1" dirty="0">
                <a:solidFill>
                  <a:schemeClr val="accent4">
                    <a:lumMod val="75000"/>
                  </a:schemeClr>
                </a:solidFill>
              </a:rPr>
              <a:t>User-Benefit </a:t>
            </a:r>
            <a:r>
              <a:rPr lang="en-US" sz="2000" dirty="0"/>
              <a:t>– Members share the rewards.</a:t>
            </a:r>
          </a:p>
          <a:p>
            <a:endParaRPr lang="en-US" sz="2000" b="1" dirty="0"/>
          </a:p>
          <a:p>
            <a:r>
              <a:rPr lang="en-US" sz="2000" b="1" i="1" u="sng" dirty="0"/>
              <a:t>These values transform a business model into a community movement.</a:t>
            </a:r>
            <a:endParaRPr lang="en-US" sz="2000" i="1" u="sng" dirty="0"/>
          </a:p>
        </p:txBody>
      </p:sp>
    </p:spTree>
    <p:extLst>
      <p:ext uri="{BB962C8B-B14F-4D97-AF65-F5344CB8AC3E}">
        <p14:creationId xmlns:p14="http://schemas.microsoft.com/office/powerpoint/2010/main" val="1950207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B915B-BDC4-4347-B55E-E1E8850161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296F8-F6A3-3362-3626-3FFF73325352}"/>
              </a:ext>
            </a:extLst>
          </p:cNvPr>
          <p:cNvSpPr>
            <a:spLocks noGrp="1"/>
          </p:cNvSpPr>
          <p:nvPr>
            <p:ph type="title"/>
          </p:nvPr>
        </p:nvSpPr>
        <p:spPr>
          <a:xfrm>
            <a:off x="163284" y="120253"/>
            <a:ext cx="8142516" cy="394097"/>
          </a:xfrm>
        </p:spPr>
        <p:txBody>
          <a:bodyPr>
            <a:normAutofit fontScale="90000"/>
          </a:bodyPr>
          <a:lstStyle/>
          <a:p>
            <a:r>
              <a:rPr lang="en-US" dirty="0"/>
              <a:t>Your Role as a Cooperative Leader</a:t>
            </a:r>
          </a:p>
        </p:txBody>
      </p:sp>
      <p:sp>
        <p:nvSpPr>
          <p:cNvPr id="3" name="Content Placeholder 2">
            <a:extLst>
              <a:ext uri="{FF2B5EF4-FFF2-40B4-BE49-F238E27FC236}">
                <a16:creationId xmlns:a16="http://schemas.microsoft.com/office/drawing/2014/main" id="{2D4817FF-7DA3-FF0D-2572-0F5C7D1DB644}"/>
              </a:ext>
            </a:extLst>
          </p:cNvPr>
          <p:cNvSpPr>
            <a:spLocks noGrp="1"/>
          </p:cNvSpPr>
          <p:nvPr>
            <p:ph sz="quarter" idx="13"/>
          </p:nvPr>
        </p:nvSpPr>
        <p:spPr>
          <a:xfrm>
            <a:off x="381000" y="590551"/>
            <a:ext cx="6781800" cy="4432696"/>
          </a:xfrm>
        </p:spPr>
        <p:txBody>
          <a:bodyPr>
            <a:normAutofit/>
          </a:bodyPr>
          <a:lstStyle/>
          <a:p>
            <a:pPr marL="342900" indent="-342900">
              <a:buFont typeface="Arial" panose="020B0604020202020204" pitchFamily="34" charset="0"/>
              <a:buChar char="•"/>
            </a:pPr>
            <a:r>
              <a:rPr lang="en-US" sz="2000" dirty="0"/>
              <a:t>As a board member, you are a </a:t>
            </a:r>
            <a:r>
              <a:rPr lang="en-US" sz="2000" b="1" dirty="0">
                <a:solidFill>
                  <a:schemeClr val="accent4">
                    <a:lumMod val="75000"/>
                  </a:schemeClr>
                </a:solidFill>
              </a:rPr>
              <a:t>guardian of cooperative values </a:t>
            </a:r>
            <a:r>
              <a:rPr lang="en-US" sz="2000" dirty="0"/>
              <a:t>and a </a:t>
            </a:r>
            <a:r>
              <a:rPr lang="en-US" sz="2000" b="1" dirty="0">
                <a:solidFill>
                  <a:schemeClr val="accent4">
                    <a:lumMod val="75000"/>
                  </a:schemeClr>
                </a:solidFill>
              </a:rPr>
              <a:t>voice for your members</a:t>
            </a:r>
            <a:r>
              <a:rPr lang="en-US" sz="2000" dirty="0"/>
              <a:t>.</a:t>
            </a:r>
          </a:p>
          <a:p>
            <a:pPr marL="342900" indent="-342900">
              <a:buFont typeface="Arial" panose="020B0604020202020204" pitchFamily="34" charset="0"/>
              <a:buChar char="•"/>
            </a:pPr>
            <a:r>
              <a:rPr lang="en-US" sz="2000" dirty="0"/>
              <a:t>Embrace education, transparency, and collaboration in every decision.</a:t>
            </a:r>
          </a:p>
          <a:p>
            <a:pPr marL="342900" indent="-342900">
              <a:buFont typeface="Arial" panose="020B0604020202020204" pitchFamily="34" charset="0"/>
              <a:buChar char="•"/>
            </a:pPr>
            <a:r>
              <a:rPr lang="en-US" sz="2000" dirty="0"/>
              <a:t>Learn from history, lead with integrity, and advocate for continuous growth.</a:t>
            </a:r>
          </a:p>
          <a:p>
            <a:r>
              <a:rPr lang="en-US" sz="2000" b="1" dirty="0">
                <a:solidFill>
                  <a:schemeClr val="accent4">
                    <a:lumMod val="75000"/>
                  </a:schemeClr>
                </a:solidFill>
              </a:rPr>
              <a:t>Reflect:</a:t>
            </a:r>
          </a:p>
          <a:p>
            <a:pPr marL="342900" indent="-342900">
              <a:buFont typeface="Arial" panose="020B0604020202020204" pitchFamily="34" charset="0"/>
              <a:buChar char="•"/>
            </a:pPr>
            <a:r>
              <a:rPr lang="en-US" sz="2000" dirty="0"/>
              <a:t>How will you champion fairness, inclusivity, and cooperation in your leadership role?</a:t>
            </a:r>
          </a:p>
          <a:p>
            <a:endParaRPr lang="en-US" sz="2000" dirty="0"/>
          </a:p>
          <a:p>
            <a:r>
              <a:rPr lang="en-US" sz="2000" b="1" i="1" u="sng" dirty="0"/>
              <a:t>Together, we carry forward a 180-year legacy of community, courage, and shared success</a:t>
            </a:r>
            <a:r>
              <a:rPr lang="en-US" sz="2000" i="1" u="sng" dirty="0"/>
              <a:t>.</a:t>
            </a:r>
          </a:p>
        </p:txBody>
      </p:sp>
    </p:spTree>
    <p:extLst>
      <p:ext uri="{BB962C8B-B14F-4D97-AF65-F5344CB8AC3E}">
        <p14:creationId xmlns:p14="http://schemas.microsoft.com/office/powerpoint/2010/main" val="65100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6A5E25D-26DC-4176-1719-6C12627DE6B4}"/>
              </a:ext>
            </a:extLst>
          </p:cNvPr>
          <p:cNvSpPr>
            <a:spLocks noGrp="1"/>
          </p:cNvSpPr>
          <p:nvPr>
            <p:ph type="body" idx="1"/>
          </p:nvPr>
        </p:nvSpPr>
        <p:spPr>
          <a:xfrm>
            <a:off x="304800" y="57150"/>
            <a:ext cx="6553200" cy="4706937"/>
          </a:xfrm>
        </p:spPr>
        <p:txBody>
          <a:bodyPr>
            <a:normAutofit fontScale="25000" lnSpcReduction="20000"/>
          </a:bodyPr>
          <a:lstStyle/>
          <a:p>
            <a:pPr marL="685800" indent="-685800">
              <a:buFont typeface="Arial" panose="020B0604020202020204" pitchFamily="34" charset="0"/>
              <a:buChar char="•"/>
            </a:pPr>
            <a:endParaRPr lang="en-US" sz="64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endParaRPr lang="en-US" sz="64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endParaRPr lang="en-US" sz="64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endParaRPr lang="en-US" sz="64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endParaRPr lang="en-US" sz="64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6400" b="1" dirty="0">
                <a:solidFill>
                  <a:schemeClr val="bg1"/>
                </a:solidFill>
                <a:latin typeface="Arial" panose="020B0604020202020204" pitchFamily="34" charset="0"/>
                <a:cs typeface="Arial" panose="020B0604020202020204" pitchFamily="34" charset="0"/>
              </a:rPr>
              <a:t>Introduction to Cooperatives: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Highlights the member-driven nature of cooperatives and their role in promoting community welfare.</a:t>
            </a:r>
          </a:p>
          <a:p>
            <a:pPr marL="685800" indent="-6858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6400" b="1" dirty="0">
                <a:solidFill>
                  <a:schemeClr val="bg1"/>
                </a:solidFill>
                <a:latin typeface="Arial" panose="020B0604020202020204" pitchFamily="34" charset="0"/>
                <a:cs typeface="Arial" panose="020B0604020202020204" pitchFamily="34" charset="0"/>
              </a:rPr>
              <a:t>Rochdale Principles: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Emphasizes the foundational principles established in 1844, including open membership, democratic control, profit sharing, and education.</a:t>
            </a:r>
          </a:p>
          <a:p>
            <a:pPr marL="685800" indent="-6858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6400" b="1" dirty="0">
                <a:solidFill>
                  <a:schemeClr val="bg1"/>
                </a:solidFill>
                <a:latin typeface="Arial" panose="020B0604020202020204" pitchFamily="34" charset="0"/>
                <a:cs typeface="Arial" panose="020B0604020202020204" pitchFamily="34" charset="0"/>
              </a:rPr>
              <a:t>Core Cooperative Attributes: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Focuses on member ownership, mutual benefits, and equitable decision-making that set cooperatives apart from traditional businesses.</a:t>
            </a:r>
          </a:p>
          <a:p>
            <a:pPr marL="685800" indent="-6858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6400" b="1" dirty="0">
                <a:solidFill>
                  <a:schemeClr val="bg1"/>
                </a:solidFill>
                <a:latin typeface="Arial" panose="020B0604020202020204" pitchFamily="34" charset="0"/>
                <a:cs typeface="Arial" panose="020B0604020202020204" pitchFamily="34" charset="0"/>
              </a:rPr>
              <a:t>Diversity of Cooperatives: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Describes various types such as consumer, worker, producer, and multi-stakeholder cooperatives, illustrating their versatility across sectors.</a:t>
            </a:r>
          </a:p>
          <a:p>
            <a:pPr marL="685800" indent="-6858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6400" b="1" dirty="0">
                <a:solidFill>
                  <a:schemeClr val="bg1"/>
                </a:solidFill>
                <a:latin typeface="Arial" panose="020B0604020202020204" pitchFamily="34" charset="0"/>
                <a:cs typeface="Arial" panose="020B0604020202020204" pitchFamily="34" charset="0"/>
              </a:rPr>
              <a:t>Guiding Principles: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Outlines the ICA’s essential principles that govern cooperatives, promoting autonomy, education, and community focus.</a:t>
            </a:r>
          </a:p>
          <a:p>
            <a:pPr marL="685800" indent="-6858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6400" b="1" dirty="0">
                <a:solidFill>
                  <a:schemeClr val="bg1"/>
                </a:solidFill>
                <a:latin typeface="Arial" panose="020B0604020202020204" pitchFamily="34" charset="0"/>
                <a:cs typeface="Arial" panose="020B0604020202020204" pitchFamily="34" charset="0"/>
              </a:rPr>
              <a:t>Role of Board Members: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Stresses the importance of board members and directors as guardians of the cooperative’s vision, fostering leadership and member advocacy.</a:t>
            </a:r>
          </a:p>
          <a:p>
            <a:endParaRPr lang="en-US" dirty="0"/>
          </a:p>
        </p:txBody>
      </p:sp>
    </p:spTree>
    <p:extLst>
      <p:ext uri="{BB962C8B-B14F-4D97-AF65-F5344CB8AC3E}">
        <p14:creationId xmlns:p14="http://schemas.microsoft.com/office/powerpoint/2010/main" val="47542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A1B1A-5E54-6E8A-CC2C-C116CEA4534B}"/>
              </a:ext>
            </a:extLst>
          </p:cNvPr>
          <p:cNvSpPr>
            <a:spLocks noGrp="1"/>
          </p:cNvSpPr>
          <p:nvPr>
            <p:ph sz="half" idx="2"/>
          </p:nvPr>
        </p:nvSpPr>
        <p:spPr>
          <a:xfrm>
            <a:off x="228600" y="514350"/>
            <a:ext cx="6934200" cy="4572000"/>
          </a:xfrm>
        </p:spPr>
        <p:txBody>
          <a:bodyPr>
            <a:normAutofit fontScale="25000" lnSpcReduction="20000"/>
          </a:bodyPr>
          <a:lstStyle/>
          <a:p>
            <a:r>
              <a:rPr lang="en-US" sz="6400" dirty="0"/>
              <a:t>When did the Rochdale Society of Equitable Pioneers open their store in Rochdale, England?</a:t>
            </a:r>
          </a:p>
          <a:p>
            <a:r>
              <a:rPr lang="en-US" sz="6400" dirty="0"/>
              <a:t>     A) 1844</a:t>
            </a:r>
          </a:p>
          <a:p>
            <a:r>
              <a:rPr lang="en-US" sz="6400" dirty="0"/>
              <a:t>     B) 1899</a:t>
            </a:r>
          </a:p>
          <a:p>
            <a:r>
              <a:rPr lang="en-US" sz="6400" dirty="0"/>
              <a:t>     C) 1776</a:t>
            </a:r>
          </a:p>
          <a:p>
            <a:r>
              <a:rPr lang="en-US" sz="6400" dirty="0"/>
              <a:t>     D) 1920</a:t>
            </a:r>
          </a:p>
          <a:p>
            <a:endParaRPr lang="en-US" sz="6400" dirty="0"/>
          </a:p>
          <a:p>
            <a:r>
              <a:rPr lang="en-US" sz="6400" dirty="0"/>
              <a:t>Which of the following is one of the original Rochdale Principles as outlined in 1844?</a:t>
            </a:r>
          </a:p>
          <a:p>
            <a:r>
              <a:rPr lang="en-US" sz="6400" dirty="0"/>
              <a:t>     A) Profit Maximization</a:t>
            </a:r>
          </a:p>
          <a:p>
            <a:r>
              <a:rPr lang="en-US" sz="6400" dirty="0"/>
              <a:t>     B) Limited Interest on Capital</a:t>
            </a:r>
          </a:p>
          <a:p>
            <a:r>
              <a:rPr lang="en-US" sz="6400" dirty="0"/>
              <a:t>     C) Excessive Competition</a:t>
            </a:r>
          </a:p>
          <a:p>
            <a:r>
              <a:rPr lang="en-US" sz="6400" dirty="0"/>
              <a:t>     D) Exclusive Membership</a:t>
            </a:r>
          </a:p>
          <a:p>
            <a:endParaRPr lang="en-US" sz="6400" dirty="0"/>
          </a:p>
          <a:p>
            <a:r>
              <a:rPr lang="en-US" sz="6400" dirty="0"/>
              <a:t>How did the Rochdale Principles evolve over time?</a:t>
            </a:r>
          </a:p>
          <a:p>
            <a:r>
              <a:rPr lang="en-US" sz="6400" dirty="0"/>
              <a:t>     A) They remained unchanged since 1844.</a:t>
            </a:r>
          </a:p>
          <a:p>
            <a:r>
              <a:rPr lang="en-US" sz="6400" dirty="0"/>
              <a:t>     B) They became more exclusive.</a:t>
            </a:r>
          </a:p>
          <a:p>
            <a:r>
              <a:rPr lang="en-US" sz="6400" dirty="0"/>
              <a:t>     C) They adapted to changing societies and economies.</a:t>
            </a:r>
          </a:p>
          <a:p>
            <a:r>
              <a:rPr lang="en-US" sz="6400" dirty="0"/>
              <a:t>     D) They were abandoned in the 20th century.</a:t>
            </a:r>
          </a:p>
          <a:p>
            <a:endParaRPr lang="en-US" dirty="0"/>
          </a:p>
        </p:txBody>
      </p:sp>
      <p:sp>
        <p:nvSpPr>
          <p:cNvPr id="6" name="Title 5">
            <a:extLst>
              <a:ext uri="{FF2B5EF4-FFF2-40B4-BE49-F238E27FC236}">
                <a16:creationId xmlns:a16="http://schemas.microsoft.com/office/drawing/2014/main" id="{3E1F0590-654B-2EDC-951C-B5D99D944C65}"/>
              </a:ext>
            </a:extLst>
          </p:cNvPr>
          <p:cNvSpPr>
            <a:spLocks noGrp="1"/>
          </p:cNvSpPr>
          <p:nvPr>
            <p:ph type="title"/>
          </p:nvPr>
        </p:nvSpPr>
        <p:spPr/>
        <p:txBody>
          <a:bodyPr>
            <a:normAutofit fontScale="90000"/>
          </a:bodyPr>
          <a:lstStyle/>
          <a:p>
            <a:r>
              <a:rPr lang="en-US" dirty="0"/>
              <a:t>Chapter 1 Cooperatives  Quiz </a:t>
            </a:r>
          </a:p>
        </p:txBody>
      </p:sp>
    </p:spTree>
    <p:extLst>
      <p:ext uri="{BB962C8B-B14F-4D97-AF65-F5344CB8AC3E}">
        <p14:creationId xmlns:p14="http://schemas.microsoft.com/office/powerpoint/2010/main" val="325641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7995-6075-C386-6E31-DCD0F6F4C7A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0E73939-DD2E-6B40-FBCE-0B21A5AE6F9A}"/>
              </a:ext>
            </a:extLst>
          </p:cNvPr>
          <p:cNvSpPr>
            <a:spLocks noGrp="1"/>
          </p:cNvSpPr>
          <p:nvPr>
            <p:ph sz="quarter" idx="4"/>
          </p:nvPr>
        </p:nvSpPr>
        <p:spPr>
          <a:xfrm>
            <a:off x="304800" y="767445"/>
            <a:ext cx="6781800" cy="4191000"/>
          </a:xfrm>
        </p:spPr>
        <p:txBody>
          <a:bodyPr>
            <a:normAutofit/>
          </a:bodyPr>
          <a:lstStyle/>
          <a:p>
            <a:r>
              <a:rPr lang="en-US" sz="1600" dirty="0"/>
              <a:t>Which of the following is NOT one of the three fundamental principles that serve as the pillars of cooperatives?</a:t>
            </a:r>
          </a:p>
          <a:p>
            <a:r>
              <a:rPr lang="en-US" sz="1600" dirty="0"/>
              <a:t>     A) Autonomy and Independence</a:t>
            </a:r>
          </a:p>
          <a:p>
            <a:r>
              <a:rPr lang="en-US" sz="1600" dirty="0"/>
              <a:t>     B) Member Economic Participation</a:t>
            </a:r>
          </a:p>
          <a:p>
            <a:r>
              <a:rPr lang="en-US" sz="1600" dirty="0"/>
              <a:t>     C) Profit Maximization</a:t>
            </a:r>
          </a:p>
          <a:p>
            <a:r>
              <a:rPr lang="en-US" sz="1600" dirty="0"/>
              <a:t>     D) Democratic Member Control</a:t>
            </a:r>
          </a:p>
          <a:p>
            <a:endParaRPr lang="en-US" sz="1600" dirty="0"/>
          </a:p>
          <a:p>
            <a:r>
              <a:rPr lang="en-US" sz="1600" dirty="0"/>
              <a:t>Which type of cooperative is owned by the very people who purchase their goods or use their services?</a:t>
            </a:r>
          </a:p>
          <a:p>
            <a:r>
              <a:rPr lang="en-US" sz="1600" dirty="0"/>
              <a:t>     A) Worker Cooperative</a:t>
            </a:r>
          </a:p>
          <a:p>
            <a:r>
              <a:rPr lang="en-US" sz="1600" dirty="0"/>
              <a:t>     B) Purchasing Cooperative</a:t>
            </a:r>
          </a:p>
          <a:p>
            <a:r>
              <a:rPr lang="en-US" sz="1600" dirty="0"/>
              <a:t>     C) Consumer Cooperative</a:t>
            </a:r>
          </a:p>
          <a:p>
            <a:r>
              <a:rPr lang="en-US" sz="1600" dirty="0"/>
              <a:t>     D) Multi-Stakeholder Cooperative</a:t>
            </a:r>
          </a:p>
          <a:p>
            <a:endParaRPr lang="en-US" dirty="0"/>
          </a:p>
        </p:txBody>
      </p:sp>
      <p:sp>
        <p:nvSpPr>
          <p:cNvPr id="6" name="Title 5">
            <a:extLst>
              <a:ext uri="{FF2B5EF4-FFF2-40B4-BE49-F238E27FC236}">
                <a16:creationId xmlns:a16="http://schemas.microsoft.com/office/drawing/2014/main" id="{65BB96FC-BE46-C36C-93A7-13492FBBAECB}"/>
              </a:ext>
            </a:extLst>
          </p:cNvPr>
          <p:cNvSpPr>
            <a:spLocks noGrp="1"/>
          </p:cNvSpPr>
          <p:nvPr>
            <p:ph type="title"/>
          </p:nvPr>
        </p:nvSpPr>
        <p:spPr/>
        <p:txBody>
          <a:bodyPr>
            <a:normAutofit fontScale="90000"/>
          </a:bodyPr>
          <a:lstStyle/>
          <a:p>
            <a:r>
              <a:rPr lang="en-US" dirty="0"/>
              <a:t>Chapter 1 Cooperatives  Quiz </a:t>
            </a:r>
          </a:p>
        </p:txBody>
      </p:sp>
    </p:spTree>
    <p:extLst>
      <p:ext uri="{BB962C8B-B14F-4D97-AF65-F5344CB8AC3E}">
        <p14:creationId xmlns:p14="http://schemas.microsoft.com/office/powerpoint/2010/main" val="1616258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white shirt&#10;&#10;AI-generated content may be incorrect.">
            <a:extLst>
              <a:ext uri="{FF2B5EF4-FFF2-40B4-BE49-F238E27FC236}">
                <a16:creationId xmlns:a16="http://schemas.microsoft.com/office/drawing/2014/main" id="{8F7E430E-1628-E0A4-D746-F97CA956C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59" y="0"/>
            <a:ext cx="9000382" cy="5086350"/>
          </a:xfrm>
          <a:prstGeom prst="rect">
            <a:avLst/>
          </a:prstGeom>
        </p:spPr>
      </p:pic>
    </p:spTree>
    <p:extLst>
      <p:ext uri="{BB962C8B-B14F-4D97-AF65-F5344CB8AC3E}">
        <p14:creationId xmlns:p14="http://schemas.microsoft.com/office/powerpoint/2010/main" val="3897665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63CB-3F07-0430-EFBD-646B53D716B0}"/>
              </a:ext>
            </a:extLst>
          </p:cNvPr>
          <p:cNvSpPr>
            <a:spLocks noGrp="1"/>
          </p:cNvSpPr>
          <p:nvPr>
            <p:ph type="title"/>
          </p:nvPr>
        </p:nvSpPr>
        <p:spPr>
          <a:xfrm>
            <a:off x="228600" y="291703"/>
            <a:ext cx="8915400" cy="394097"/>
          </a:xfrm>
        </p:spPr>
        <p:txBody>
          <a:bodyPr>
            <a:normAutofit fontScale="90000"/>
          </a:bodyPr>
          <a:lstStyle/>
          <a:p>
            <a:r>
              <a:rPr lang="en-US" dirty="0"/>
              <a:t>Chapter 2 – The Vibrant Tapestry of Housing Cooperatives</a:t>
            </a:r>
          </a:p>
        </p:txBody>
      </p:sp>
      <p:sp>
        <p:nvSpPr>
          <p:cNvPr id="3" name="Content Placeholder 2">
            <a:extLst>
              <a:ext uri="{FF2B5EF4-FFF2-40B4-BE49-F238E27FC236}">
                <a16:creationId xmlns:a16="http://schemas.microsoft.com/office/drawing/2014/main" id="{E72B2FAF-77B3-9D07-AC31-E833C15458FB}"/>
              </a:ext>
            </a:extLst>
          </p:cNvPr>
          <p:cNvSpPr>
            <a:spLocks noGrp="1"/>
          </p:cNvSpPr>
          <p:nvPr>
            <p:ph idx="1"/>
          </p:nvPr>
        </p:nvSpPr>
        <p:spPr>
          <a:xfrm>
            <a:off x="381000" y="895350"/>
            <a:ext cx="7696200" cy="4191000"/>
          </a:xfrm>
        </p:spPr>
        <p:txBody>
          <a:bodyPr>
            <a:normAutofit fontScale="92500" lnSpcReduction="10000"/>
          </a:bodyPr>
          <a:lstStyle/>
          <a:p>
            <a:r>
              <a:rPr lang="en-US" dirty="0"/>
              <a:t>Cooperative housing has roots reaching back to </a:t>
            </a:r>
            <a:r>
              <a:rPr lang="en-US" b="1" dirty="0">
                <a:solidFill>
                  <a:schemeClr val="accent4">
                    <a:lumMod val="75000"/>
                  </a:schemeClr>
                </a:solidFill>
              </a:rPr>
              <a:t>ancient Babylon</a:t>
            </a:r>
            <a:r>
              <a:rPr lang="en-US" dirty="0"/>
              <a:t>, where shared living began.</a:t>
            </a:r>
          </a:p>
          <a:p>
            <a:r>
              <a:rPr lang="en-US" b="1" dirty="0">
                <a:solidFill>
                  <a:schemeClr val="accent4">
                    <a:lumMod val="75000"/>
                  </a:schemeClr>
                </a:solidFill>
              </a:rPr>
              <a:t>19th-century Europe </a:t>
            </a:r>
            <a:r>
              <a:rPr lang="en-US" dirty="0"/>
              <a:t>sparked the modern cooperative housing movement, driven by reformers who sought fairness and affordability for workers.</a:t>
            </a:r>
          </a:p>
          <a:p>
            <a:r>
              <a:rPr lang="en-US" dirty="0"/>
              <a:t>The concept crossed the Atlantic, flourishing in U.S. cities like </a:t>
            </a:r>
            <a:r>
              <a:rPr lang="en-US" b="1" dirty="0">
                <a:solidFill>
                  <a:schemeClr val="accent4">
                    <a:lumMod val="75000"/>
                  </a:schemeClr>
                </a:solidFill>
              </a:rPr>
              <a:t>New York, Chicago, and Boston</a:t>
            </a:r>
            <a:r>
              <a:rPr lang="en-US" dirty="0"/>
              <a:t>.</a:t>
            </a:r>
          </a:p>
          <a:p>
            <a:r>
              <a:rPr lang="en-US" dirty="0"/>
              <a:t>Despite wars and economic downturns, cooperative housing endured — adapting and thriving.</a:t>
            </a:r>
          </a:p>
          <a:p>
            <a:endParaRPr lang="en-US" dirty="0"/>
          </a:p>
          <a:p>
            <a:pPr marL="0" indent="0">
              <a:buNone/>
            </a:pPr>
            <a:r>
              <a:rPr lang="en-US" i="1" u="sng" dirty="0"/>
              <a:t>From ancient collaboration to modern innovation, cooperative housing reflects resilience and shared purpose.</a:t>
            </a:r>
          </a:p>
        </p:txBody>
      </p:sp>
    </p:spTree>
    <p:extLst>
      <p:ext uri="{BB962C8B-B14F-4D97-AF65-F5344CB8AC3E}">
        <p14:creationId xmlns:p14="http://schemas.microsoft.com/office/powerpoint/2010/main" val="409290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2AFE6-288E-DBBE-A703-BDD53186FD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487ED-7789-2BDE-AA79-254899641C53}"/>
              </a:ext>
            </a:extLst>
          </p:cNvPr>
          <p:cNvSpPr>
            <a:spLocks noGrp="1"/>
          </p:cNvSpPr>
          <p:nvPr>
            <p:ph type="title"/>
          </p:nvPr>
        </p:nvSpPr>
        <p:spPr>
          <a:xfrm>
            <a:off x="228600" y="291703"/>
            <a:ext cx="8915400" cy="394097"/>
          </a:xfrm>
        </p:spPr>
        <p:txBody>
          <a:bodyPr>
            <a:normAutofit fontScale="90000"/>
          </a:bodyPr>
          <a:lstStyle/>
          <a:p>
            <a:r>
              <a:rPr lang="en-US" dirty="0"/>
              <a:t>The Many Faces of Cooperative Housing</a:t>
            </a:r>
          </a:p>
        </p:txBody>
      </p:sp>
      <p:sp>
        <p:nvSpPr>
          <p:cNvPr id="3" name="Content Placeholder 2">
            <a:extLst>
              <a:ext uri="{FF2B5EF4-FFF2-40B4-BE49-F238E27FC236}">
                <a16:creationId xmlns:a16="http://schemas.microsoft.com/office/drawing/2014/main" id="{148844E5-8DDD-BA59-F326-865FD60C7AC2}"/>
              </a:ext>
            </a:extLst>
          </p:cNvPr>
          <p:cNvSpPr>
            <a:spLocks noGrp="1"/>
          </p:cNvSpPr>
          <p:nvPr>
            <p:ph idx="1"/>
          </p:nvPr>
        </p:nvSpPr>
        <p:spPr>
          <a:xfrm>
            <a:off x="381000" y="895350"/>
            <a:ext cx="7696200" cy="4191000"/>
          </a:xfrm>
        </p:spPr>
        <p:txBody>
          <a:bodyPr>
            <a:normAutofit fontScale="85000" lnSpcReduction="10000"/>
          </a:bodyPr>
          <a:lstStyle/>
          <a:p>
            <a:pPr marL="0" indent="0">
              <a:buNone/>
            </a:pPr>
            <a:r>
              <a:rPr lang="en-US" b="1" dirty="0">
                <a:solidFill>
                  <a:schemeClr val="accent4">
                    <a:lumMod val="75000"/>
                  </a:schemeClr>
                </a:solidFill>
              </a:rPr>
              <a:t>Diverse Models Serving Diverse Needs:</a:t>
            </a:r>
          </a:p>
          <a:p>
            <a:r>
              <a:rPr lang="en-US" b="1" dirty="0">
                <a:solidFill>
                  <a:schemeClr val="accent4">
                    <a:lumMod val="75000"/>
                  </a:schemeClr>
                </a:solidFill>
              </a:rPr>
              <a:t>Market-Rate Cooperatives </a:t>
            </a:r>
            <a:r>
              <a:rPr lang="en-US" dirty="0"/>
              <a:t>– Member-owned, operating under real estate market values.</a:t>
            </a:r>
          </a:p>
          <a:p>
            <a:r>
              <a:rPr lang="en-US" b="1" dirty="0">
                <a:solidFill>
                  <a:schemeClr val="accent4">
                    <a:lumMod val="75000"/>
                  </a:schemeClr>
                </a:solidFill>
              </a:rPr>
              <a:t>Limited-Equity Cooperatives </a:t>
            </a:r>
            <a:r>
              <a:rPr lang="en-US" dirty="0"/>
              <a:t>– Keep homes affordable through resale limits.</a:t>
            </a:r>
          </a:p>
          <a:p>
            <a:r>
              <a:rPr lang="en-US" b="1" dirty="0">
                <a:solidFill>
                  <a:schemeClr val="accent4">
                    <a:lumMod val="75000"/>
                  </a:schemeClr>
                </a:solidFill>
              </a:rPr>
              <a:t>Senior &amp; Special Needs Co-ops </a:t>
            </a:r>
            <a:r>
              <a:rPr lang="en-US" dirty="0"/>
              <a:t>– Supportive, accessible environments for specific populations.</a:t>
            </a:r>
          </a:p>
          <a:p>
            <a:r>
              <a:rPr lang="en-US" b="1" dirty="0">
                <a:solidFill>
                  <a:schemeClr val="accent4">
                    <a:lumMod val="75000"/>
                  </a:schemeClr>
                </a:solidFill>
              </a:rPr>
              <a:t>Manufactured &amp; Student Housing Co-ops </a:t>
            </a:r>
            <a:r>
              <a:rPr lang="en-US" dirty="0"/>
              <a:t>– Affordable, community-centered living options.</a:t>
            </a:r>
          </a:p>
          <a:p>
            <a:r>
              <a:rPr lang="en-US" b="1" dirty="0">
                <a:solidFill>
                  <a:schemeClr val="accent4">
                    <a:lumMod val="75000"/>
                  </a:schemeClr>
                </a:solidFill>
              </a:rPr>
              <a:t>Artist &amp; Multi-Stakeholder Co-ops </a:t>
            </a:r>
            <a:r>
              <a:rPr lang="en-US" dirty="0"/>
              <a:t>– Blending creativity and collaboration.</a:t>
            </a:r>
          </a:p>
          <a:p>
            <a:endParaRPr lang="en-US" dirty="0"/>
          </a:p>
          <a:p>
            <a:pPr marL="0" indent="0">
              <a:buNone/>
            </a:pPr>
            <a:r>
              <a:rPr lang="en-US" i="1" u="sng" dirty="0"/>
              <a:t>Each model tells a story of people joining together to meet shared needs.</a:t>
            </a:r>
          </a:p>
        </p:txBody>
      </p:sp>
    </p:spTree>
    <p:extLst>
      <p:ext uri="{BB962C8B-B14F-4D97-AF65-F5344CB8AC3E}">
        <p14:creationId xmlns:p14="http://schemas.microsoft.com/office/powerpoint/2010/main" val="4041799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141D2-99D9-8A52-43E8-0E44BA977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143FB-D603-F3D3-DF72-B6318151D155}"/>
              </a:ext>
            </a:extLst>
          </p:cNvPr>
          <p:cNvSpPr>
            <a:spLocks noGrp="1"/>
          </p:cNvSpPr>
          <p:nvPr>
            <p:ph type="title"/>
          </p:nvPr>
        </p:nvSpPr>
        <p:spPr>
          <a:xfrm>
            <a:off x="228600" y="291703"/>
            <a:ext cx="8915400" cy="394097"/>
          </a:xfrm>
        </p:spPr>
        <p:txBody>
          <a:bodyPr>
            <a:normAutofit fontScale="90000"/>
          </a:bodyPr>
          <a:lstStyle/>
          <a:p>
            <a:r>
              <a:rPr lang="en-US" dirty="0"/>
              <a:t>The Heartbeat: Principles and Values</a:t>
            </a:r>
          </a:p>
        </p:txBody>
      </p:sp>
      <p:sp>
        <p:nvSpPr>
          <p:cNvPr id="3" name="Content Placeholder 2">
            <a:extLst>
              <a:ext uri="{FF2B5EF4-FFF2-40B4-BE49-F238E27FC236}">
                <a16:creationId xmlns:a16="http://schemas.microsoft.com/office/drawing/2014/main" id="{39E70FE2-556C-FC7A-180A-49000A89867F}"/>
              </a:ext>
            </a:extLst>
          </p:cNvPr>
          <p:cNvSpPr>
            <a:spLocks noGrp="1"/>
          </p:cNvSpPr>
          <p:nvPr>
            <p:ph idx="1"/>
          </p:nvPr>
        </p:nvSpPr>
        <p:spPr>
          <a:xfrm>
            <a:off x="381000" y="895350"/>
            <a:ext cx="8534400" cy="4191000"/>
          </a:xfrm>
        </p:spPr>
        <p:txBody>
          <a:bodyPr>
            <a:noAutofit/>
          </a:bodyPr>
          <a:lstStyle/>
          <a:p>
            <a:pPr lvl="1"/>
            <a:r>
              <a:rPr lang="en-US" sz="1800" b="1" dirty="0">
                <a:solidFill>
                  <a:schemeClr val="accent4">
                    <a:lumMod val="75000"/>
                  </a:schemeClr>
                </a:solidFill>
              </a:rPr>
              <a:t>Distinctive Ownership</a:t>
            </a:r>
            <a:r>
              <a:rPr lang="en-US" sz="1800" dirty="0"/>
              <a:t>: Members share both the property and the purpose.</a:t>
            </a:r>
          </a:p>
          <a:p>
            <a:pPr lvl="1"/>
            <a:r>
              <a:rPr lang="en-US" sz="1800" b="1" dirty="0">
                <a:solidFill>
                  <a:schemeClr val="accent4">
                    <a:lumMod val="75000"/>
                  </a:schemeClr>
                </a:solidFill>
              </a:rPr>
              <a:t>Democratic Control: </a:t>
            </a:r>
            <a:r>
              <a:rPr lang="en-US" sz="1800" dirty="0"/>
              <a:t>Every member has an equal voice in decision-making.</a:t>
            </a:r>
          </a:p>
          <a:p>
            <a:pPr lvl="1"/>
            <a:r>
              <a:rPr lang="en-US" sz="1800" b="1" dirty="0">
                <a:solidFill>
                  <a:schemeClr val="accent4">
                    <a:lumMod val="75000"/>
                  </a:schemeClr>
                </a:solidFill>
              </a:rPr>
              <a:t>Equality and Inclusiveness: </a:t>
            </a:r>
            <a:r>
              <a:rPr lang="en-US" sz="1800" dirty="0"/>
              <a:t>Open to all; success built through participation.</a:t>
            </a:r>
          </a:p>
          <a:p>
            <a:pPr lvl="1"/>
            <a:r>
              <a:rPr lang="en-US" sz="1800" b="1" dirty="0">
                <a:solidFill>
                  <a:schemeClr val="accent4">
                    <a:lumMod val="75000"/>
                  </a:schemeClr>
                </a:solidFill>
              </a:rPr>
              <a:t>Adaptability &amp; Balance: </a:t>
            </a:r>
            <a:r>
              <a:rPr lang="en-US" sz="1800" dirty="0"/>
              <a:t>Blend of social responsibility and financial stability.</a:t>
            </a:r>
          </a:p>
          <a:p>
            <a:pPr marL="0" indent="0">
              <a:buNone/>
            </a:pPr>
            <a:endParaRPr lang="en-US" sz="1800" b="1" dirty="0"/>
          </a:p>
          <a:p>
            <a:pPr marL="0" indent="0">
              <a:buNone/>
            </a:pPr>
            <a:r>
              <a:rPr lang="en-US" sz="1800" b="1" dirty="0">
                <a:solidFill>
                  <a:schemeClr val="accent4">
                    <a:lumMod val="75000"/>
                  </a:schemeClr>
                </a:solidFill>
              </a:rPr>
              <a:t>Core Values in Action:</a:t>
            </a:r>
          </a:p>
          <a:p>
            <a:pPr lvl="1"/>
            <a:r>
              <a:rPr lang="en-US" sz="1800" dirty="0"/>
              <a:t>Economic empowerment</a:t>
            </a:r>
          </a:p>
          <a:p>
            <a:pPr lvl="1"/>
            <a:r>
              <a:rPr lang="en-US" sz="1800" dirty="0"/>
              <a:t>Shared responsibility</a:t>
            </a:r>
          </a:p>
          <a:p>
            <a:pPr lvl="1"/>
            <a:r>
              <a:rPr lang="en-US" sz="1800" dirty="0"/>
              <a:t>Community connection</a:t>
            </a:r>
          </a:p>
          <a:p>
            <a:endParaRPr lang="en-US" sz="1800" dirty="0"/>
          </a:p>
          <a:p>
            <a:pPr marL="0" indent="0">
              <a:buNone/>
            </a:pPr>
            <a:r>
              <a:rPr lang="en-US" sz="1800" i="1" u="sng" dirty="0"/>
              <a:t>Cooperative living transforms housing into a shared mission, not just a shared space.</a:t>
            </a:r>
          </a:p>
        </p:txBody>
      </p:sp>
    </p:spTree>
    <p:extLst>
      <p:ext uri="{BB962C8B-B14F-4D97-AF65-F5344CB8AC3E}">
        <p14:creationId xmlns:p14="http://schemas.microsoft.com/office/powerpoint/2010/main" val="2706345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726BF-4155-F79D-03E0-E013FF556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0343E-BD83-9CDB-ACA6-4503822A90DD}"/>
              </a:ext>
            </a:extLst>
          </p:cNvPr>
          <p:cNvSpPr>
            <a:spLocks noGrp="1"/>
          </p:cNvSpPr>
          <p:nvPr>
            <p:ph type="title"/>
          </p:nvPr>
        </p:nvSpPr>
        <p:spPr>
          <a:xfrm>
            <a:off x="228600" y="291703"/>
            <a:ext cx="8915400" cy="394097"/>
          </a:xfrm>
        </p:spPr>
        <p:txBody>
          <a:bodyPr>
            <a:noAutofit/>
          </a:bodyPr>
          <a:lstStyle/>
          <a:p>
            <a:r>
              <a:rPr lang="en-US" sz="2000" dirty="0"/>
              <a:t>Limited-Equity Cooperatives: Balancing Dreams &amp; Affordability</a:t>
            </a:r>
          </a:p>
        </p:txBody>
      </p:sp>
      <p:sp>
        <p:nvSpPr>
          <p:cNvPr id="3" name="Content Placeholder 2">
            <a:extLst>
              <a:ext uri="{FF2B5EF4-FFF2-40B4-BE49-F238E27FC236}">
                <a16:creationId xmlns:a16="http://schemas.microsoft.com/office/drawing/2014/main" id="{FB91C6DC-9A25-784B-1CCC-65F45FEA9C40}"/>
              </a:ext>
            </a:extLst>
          </p:cNvPr>
          <p:cNvSpPr>
            <a:spLocks noGrp="1"/>
          </p:cNvSpPr>
          <p:nvPr>
            <p:ph idx="1"/>
          </p:nvPr>
        </p:nvSpPr>
        <p:spPr>
          <a:xfrm>
            <a:off x="381000" y="895350"/>
            <a:ext cx="8534400" cy="4191000"/>
          </a:xfrm>
        </p:spPr>
        <p:txBody>
          <a:bodyPr>
            <a:noAutofit/>
          </a:bodyPr>
          <a:lstStyle/>
          <a:p>
            <a:pPr lvl="1"/>
            <a:r>
              <a:rPr lang="en-US" sz="2400" dirty="0"/>
              <a:t>Designed to </a:t>
            </a:r>
            <a:r>
              <a:rPr lang="en-US" sz="2400" b="1" dirty="0">
                <a:solidFill>
                  <a:schemeClr val="accent4">
                    <a:lumMod val="75000"/>
                  </a:schemeClr>
                </a:solidFill>
              </a:rPr>
              <a:t>preserve long-term affordability </a:t>
            </a:r>
            <a:r>
              <a:rPr lang="en-US" sz="2400" dirty="0"/>
              <a:t>while supporting ownership.</a:t>
            </a:r>
          </a:p>
          <a:p>
            <a:pPr lvl="1"/>
            <a:r>
              <a:rPr lang="en-US" sz="2400" b="1" dirty="0">
                <a:solidFill>
                  <a:schemeClr val="accent4">
                    <a:lumMod val="75000"/>
                  </a:schemeClr>
                </a:solidFill>
              </a:rPr>
              <a:t>Direct Equity Limits </a:t>
            </a:r>
            <a:r>
              <a:rPr lang="en-US" sz="2400" dirty="0"/>
              <a:t>– Cap how much value a unit can gain.</a:t>
            </a:r>
          </a:p>
          <a:p>
            <a:pPr lvl="1"/>
            <a:r>
              <a:rPr lang="en-US" sz="2400" b="1" dirty="0">
                <a:solidFill>
                  <a:schemeClr val="accent4">
                    <a:lumMod val="75000"/>
                  </a:schemeClr>
                </a:solidFill>
              </a:rPr>
              <a:t>Income-Based Access </a:t>
            </a:r>
            <a:r>
              <a:rPr lang="en-US" sz="2400" dirty="0"/>
              <a:t>– Ensure homes remain available to moderate-income families.</a:t>
            </a:r>
          </a:p>
          <a:p>
            <a:pPr lvl="1"/>
            <a:r>
              <a:rPr lang="en-US" sz="2400" b="1" dirty="0">
                <a:solidFill>
                  <a:schemeClr val="accent4">
                    <a:lumMod val="75000"/>
                  </a:schemeClr>
                </a:solidFill>
              </a:rPr>
              <a:t>Benefits</a:t>
            </a:r>
            <a:r>
              <a:rPr lang="en-US" sz="2400" b="1" dirty="0"/>
              <a:t>: </a:t>
            </a:r>
            <a:r>
              <a:rPr lang="en-US" sz="2400" dirty="0"/>
              <a:t>Stability, accessibility, and community strength.</a:t>
            </a:r>
          </a:p>
          <a:p>
            <a:pPr lvl="1"/>
            <a:r>
              <a:rPr lang="en-US" sz="2400" b="1" dirty="0">
                <a:solidFill>
                  <a:schemeClr val="accent4">
                    <a:lumMod val="75000"/>
                  </a:schemeClr>
                </a:solidFill>
              </a:rPr>
              <a:t>Challenges: </a:t>
            </a:r>
            <a:r>
              <a:rPr lang="en-US" sz="2400" dirty="0"/>
              <a:t>Financing and limited personal equity growth.</a:t>
            </a:r>
          </a:p>
          <a:p>
            <a:pPr lvl="1"/>
            <a:endParaRPr lang="en-US" sz="2400" dirty="0"/>
          </a:p>
          <a:p>
            <a:pPr marL="457200" lvl="1" indent="0">
              <a:buNone/>
            </a:pPr>
            <a:r>
              <a:rPr lang="en-US" sz="2400" i="1" u="sng" dirty="0"/>
              <a:t>Limited-equity co-ops protect communities by keeping homes within reach for future generations.</a:t>
            </a:r>
          </a:p>
        </p:txBody>
      </p:sp>
    </p:spTree>
    <p:extLst>
      <p:ext uri="{BB962C8B-B14F-4D97-AF65-F5344CB8AC3E}">
        <p14:creationId xmlns:p14="http://schemas.microsoft.com/office/powerpoint/2010/main" val="67680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938F7-11D1-482C-3842-4E687B366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66889-C4CE-17B7-C880-D1B42A439935}"/>
              </a:ext>
            </a:extLst>
          </p:cNvPr>
          <p:cNvSpPr>
            <a:spLocks noGrp="1"/>
          </p:cNvSpPr>
          <p:nvPr>
            <p:ph type="title"/>
          </p:nvPr>
        </p:nvSpPr>
        <p:spPr>
          <a:xfrm>
            <a:off x="228600" y="291703"/>
            <a:ext cx="8915400" cy="394097"/>
          </a:xfrm>
        </p:spPr>
        <p:txBody>
          <a:bodyPr>
            <a:noAutofit/>
          </a:bodyPr>
          <a:lstStyle/>
          <a:p>
            <a:r>
              <a:rPr lang="en-US" sz="2400" dirty="0"/>
              <a:t>The Benefits of Cooperative Living</a:t>
            </a:r>
          </a:p>
        </p:txBody>
      </p:sp>
      <p:sp>
        <p:nvSpPr>
          <p:cNvPr id="3" name="Content Placeholder 2">
            <a:extLst>
              <a:ext uri="{FF2B5EF4-FFF2-40B4-BE49-F238E27FC236}">
                <a16:creationId xmlns:a16="http://schemas.microsoft.com/office/drawing/2014/main" id="{69564274-A70C-309D-012C-B324311236D1}"/>
              </a:ext>
            </a:extLst>
          </p:cNvPr>
          <p:cNvSpPr>
            <a:spLocks noGrp="1"/>
          </p:cNvSpPr>
          <p:nvPr>
            <p:ph idx="1"/>
          </p:nvPr>
        </p:nvSpPr>
        <p:spPr>
          <a:xfrm>
            <a:off x="381000" y="895350"/>
            <a:ext cx="8534400" cy="4191000"/>
          </a:xfrm>
        </p:spPr>
        <p:txBody>
          <a:bodyPr>
            <a:noAutofit/>
          </a:bodyPr>
          <a:lstStyle/>
          <a:p>
            <a:pPr marL="457200" lvl="1" indent="0">
              <a:buNone/>
            </a:pPr>
            <a:r>
              <a:rPr lang="en-US" sz="2400" b="1" dirty="0">
                <a:solidFill>
                  <a:schemeClr val="accent4">
                    <a:lumMod val="75000"/>
                  </a:schemeClr>
                </a:solidFill>
              </a:rPr>
              <a:t>Economic &amp; Social Advantages:</a:t>
            </a:r>
          </a:p>
          <a:p>
            <a:pPr lvl="2"/>
            <a:r>
              <a:rPr lang="en-US" sz="2200" b="1" dirty="0">
                <a:solidFill>
                  <a:schemeClr val="accent4">
                    <a:lumMod val="75000"/>
                  </a:schemeClr>
                </a:solidFill>
              </a:rPr>
              <a:t>Affordability: </a:t>
            </a:r>
            <a:r>
              <a:rPr lang="en-US" sz="2200" dirty="0"/>
              <a:t>Lower living costs through shared ownership and tax benefits.</a:t>
            </a:r>
          </a:p>
          <a:p>
            <a:pPr lvl="2"/>
            <a:r>
              <a:rPr lang="en-US" sz="2200" b="1" dirty="0">
                <a:solidFill>
                  <a:schemeClr val="accent4">
                    <a:lumMod val="75000"/>
                  </a:schemeClr>
                </a:solidFill>
              </a:rPr>
              <a:t>Ownership Pride: </a:t>
            </a:r>
            <a:r>
              <a:rPr lang="en-US" sz="2200" dirty="0"/>
              <a:t>Members invest in maintaining quality and safety.</a:t>
            </a:r>
          </a:p>
          <a:p>
            <a:pPr lvl="2"/>
            <a:r>
              <a:rPr lang="en-US" sz="2200" b="1" dirty="0">
                <a:solidFill>
                  <a:schemeClr val="accent4">
                    <a:lumMod val="75000"/>
                  </a:schemeClr>
                </a:solidFill>
              </a:rPr>
              <a:t>Influence &amp; Autonomy</a:t>
            </a:r>
            <a:r>
              <a:rPr lang="en-US" sz="2200" dirty="0">
                <a:solidFill>
                  <a:schemeClr val="accent4">
                    <a:lumMod val="75000"/>
                  </a:schemeClr>
                </a:solidFill>
              </a:rPr>
              <a:t>: </a:t>
            </a:r>
            <a:r>
              <a:rPr lang="en-US" sz="2200" dirty="0"/>
              <a:t>Direct voice in governance and decision-making.</a:t>
            </a:r>
          </a:p>
          <a:p>
            <a:pPr lvl="2"/>
            <a:r>
              <a:rPr lang="en-US" sz="2200" b="1" dirty="0">
                <a:solidFill>
                  <a:schemeClr val="accent4">
                    <a:lumMod val="75000"/>
                  </a:schemeClr>
                </a:solidFill>
              </a:rPr>
              <a:t>Community &amp; Security: </a:t>
            </a:r>
            <a:r>
              <a:rPr lang="en-US" sz="2200" dirty="0"/>
              <a:t>Stronger connections and shared responsibility.</a:t>
            </a:r>
            <a:endParaRPr lang="en-US" sz="2200" i="1" u="sng" dirty="0"/>
          </a:p>
        </p:txBody>
      </p:sp>
    </p:spTree>
    <p:extLst>
      <p:ext uri="{BB962C8B-B14F-4D97-AF65-F5344CB8AC3E}">
        <p14:creationId xmlns:p14="http://schemas.microsoft.com/office/powerpoint/2010/main" val="1866841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7EAD2-E406-25D5-A124-549D10DE4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2E514C-3199-8A44-DE45-A8030740545B}"/>
              </a:ext>
            </a:extLst>
          </p:cNvPr>
          <p:cNvSpPr>
            <a:spLocks noGrp="1"/>
          </p:cNvSpPr>
          <p:nvPr>
            <p:ph type="title"/>
          </p:nvPr>
        </p:nvSpPr>
        <p:spPr>
          <a:xfrm>
            <a:off x="228600" y="291703"/>
            <a:ext cx="8915400" cy="394097"/>
          </a:xfrm>
        </p:spPr>
        <p:txBody>
          <a:bodyPr>
            <a:noAutofit/>
          </a:bodyPr>
          <a:lstStyle/>
          <a:p>
            <a:r>
              <a:rPr lang="en-US" sz="2400" dirty="0"/>
              <a:t>The Benefits of Cooperative Living</a:t>
            </a:r>
          </a:p>
        </p:txBody>
      </p:sp>
      <p:sp>
        <p:nvSpPr>
          <p:cNvPr id="3" name="Content Placeholder 2">
            <a:extLst>
              <a:ext uri="{FF2B5EF4-FFF2-40B4-BE49-F238E27FC236}">
                <a16:creationId xmlns:a16="http://schemas.microsoft.com/office/drawing/2014/main" id="{5F966F98-2F56-B75E-B482-2117BFBBC08A}"/>
              </a:ext>
            </a:extLst>
          </p:cNvPr>
          <p:cNvSpPr>
            <a:spLocks noGrp="1"/>
          </p:cNvSpPr>
          <p:nvPr>
            <p:ph idx="1"/>
          </p:nvPr>
        </p:nvSpPr>
        <p:spPr>
          <a:xfrm>
            <a:off x="381000" y="895350"/>
            <a:ext cx="8534400" cy="4191000"/>
          </a:xfrm>
        </p:spPr>
        <p:txBody>
          <a:bodyPr>
            <a:noAutofit/>
          </a:bodyPr>
          <a:lstStyle/>
          <a:p>
            <a:pPr marL="457200" lvl="1" indent="0">
              <a:buNone/>
            </a:pPr>
            <a:r>
              <a:rPr lang="en-US" sz="2400" b="1" dirty="0">
                <a:solidFill>
                  <a:schemeClr val="accent4">
                    <a:lumMod val="75000"/>
                  </a:schemeClr>
                </a:solidFill>
              </a:rPr>
              <a:t>In Summary:</a:t>
            </a:r>
          </a:p>
          <a:p>
            <a:pPr lvl="1"/>
            <a:r>
              <a:rPr lang="en-US" sz="2400" dirty="0"/>
              <a:t>Housing cooperatives nurture community, affordability, and empowerment.</a:t>
            </a:r>
          </a:p>
          <a:p>
            <a:pPr lvl="1"/>
            <a:r>
              <a:rPr lang="en-US" sz="2400" dirty="0"/>
              <a:t>They stand as a vibrant, sustainable alternative to traditional housing.</a:t>
            </a:r>
          </a:p>
          <a:p>
            <a:pPr lvl="1"/>
            <a:endParaRPr lang="en-US" sz="2400" b="1" dirty="0"/>
          </a:p>
          <a:p>
            <a:pPr marL="457200" lvl="1" indent="0">
              <a:buNone/>
            </a:pPr>
            <a:r>
              <a:rPr lang="en-US" sz="2400" b="1" i="1" dirty="0"/>
              <a:t>Cooperatives aren’t just homes — they are communities built on shared values and lasting stability.</a:t>
            </a:r>
            <a:endParaRPr lang="en-US" sz="2200" i="1" u="sng" dirty="0"/>
          </a:p>
        </p:txBody>
      </p:sp>
    </p:spTree>
    <p:extLst>
      <p:ext uri="{BB962C8B-B14F-4D97-AF65-F5344CB8AC3E}">
        <p14:creationId xmlns:p14="http://schemas.microsoft.com/office/powerpoint/2010/main" val="3608218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AF962-C1DB-5E33-1432-7A281DD4A7A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5F0F25A-151A-4D5D-248B-0E856DF6F9FE}"/>
              </a:ext>
            </a:extLst>
          </p:cNvPr>
          <p:cNvSpPr>
            <a:spLocks noGrp="1"/>
          </p:cNvSpPr>
          <p:nvPr>
            <p:ph type="body" idx="1"/>
          </p:nvPr>
        </p:nvSpPr>
        <p:spPr>
          <a:xfrm>
            <a:off x="-3810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Historical Development: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Cooperative housing has origins in ancient communal living and evolved significantly during the 19th century in response to poor housing conditions during industrialization, later expanding into the U.S.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Diversity of Models: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Various housing cooperative types exist, including market-rate, limited-equity, leasing cooperatives, and models catering to specific groups like seniors, students, and artists.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Core Principles: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Housing cooperatives emphasize democratic control, inclusiveness, and a personal investment in community well-being, evolving decision-making processes that prioritize member needs over profit.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Limited Equity Cooperatives: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These models balance affordability with homeownership aspirations by restricting equity appreciation to keep homes accessible while ensuring long-term community stability.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Benefits of Cooperative Living: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Cooperative housing fosters economic viability, pride of ownership, and collective influence, leading to lower living costs, enhanced community security, and strong inter-member bonds..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Modern Significance</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Despite challenges, housing cooperatives continue to thrive, embodying values of affordability and community that address current housing demands and reshape living experiences.</a:t>
            </a:r>
            <a:endParaRPr lang="en-US" dirty="0"/>
          </a:p>
        </p:txBody>
      </p:sp>
    </p:spTree>
    <p:extLst>
      <p:ext uri="{BB962C8B-B14F-4D97-AF65-F5344CB8AC3E}">
        <p14:creationId xmlns:p14="http://schemas.microsoft.com/office/powerpoint/2010/main" val="1586516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FCFDD-4408-2C8B-00E5-22EC913CA2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EFDEF3-4280-2AC2-1AB4-D61D81F6C32F}"/>
              </a:ext>
            </a:extLst>
          </p:cNvPr>
          <p:cNvSpPr>
            <a:spLocks noGrp="1"/>
          </p:cNvSpPr>
          <p:nvPr>
            <p:ph sz="half" idx="2"/>
          </p:nvPr>
        </p:nvSpPr>
        <p:spPr>
          <a:xfrm>
            <a:off x="304800" y="514350"/>
            <a:ext cx="6934200" cy="4724400"/>
          </a:xfrm>
        </p:spPr>
        <p:txBody>
          <a:bodyPr>
            <a:normAutofit fontScale="25000" lnSpcReduction="20000"/>
          </a:bodyPr>
          <a:lstStyle/>
          <a:p>
            <a:r>
              <a:rPr lang="en-US" sz="6000" dirty="0"/>
              <a:t>In which ancient civilization can the origins of cooperative living be traced back to?</a:t>
            </a:r>
          </a:p>
          <a:p>
            <a:r>
              <a:rPr lang="en-US" sz="6000" dirty="0"/>
              <a:t>     A) Ancient Greece</a:t>
            </a:r>
          </a:p>
          <a:p>
            <a:r>
              <a:rPr lang="en-US" sz="6000" dirty="0"/>
              <a:t>     B) Ancient Rome</a:t>
            </a:r>
          </a:p>
          <a:p>
            <a:r>
              <a:rPr lang="en-US" sz="6000" dirty="0"/>
              <a:t>     C) Ancient Babylon</a:t>
            </a:r>
          </a:p>
          <a:p>
            <a:r>
              <a:rPr lang="en-US" sz="6000" dirty="0"/>
              <a:t>     D) Ancient Egypt</a:t>
            </a:r>
          </a:p>
          <a:p>
            <a:endParaRPr lang="en-US" sz="6000" dirty="0"/>
          </a:p>
          <a:p>
            <a:r>
              <a:rPr lang="en-US" sz="6000" dirty="0"/>
              <a:t>When did the cooperative housing movement begin to take shape in late 19th-century Europe?</a:t>
            </a:r>
          </a:p>
          <a:p>
            <a:r>
              <a:rPr lang="en-US" sz="6000" dirty="0"/>
              <a:t>     A) 15th century</a:t>
            </a:r>
          </a:p>
          <a:p>
            <a:r>
              <a:rPr lang="en-US" sz="6000" dirty="0"/>
              <a:t>     B) 17th century</a:t>
            </a:r>
          </a:p>
          <a:p>
            <a:r>
              <a:rPr lang="en-US" sz="6000" dirty="0"/>
              <a:t>     C) 19th century</a:t>
            </a:r>
          </a:p>
          <a:p>
            <a:r>
              <a:rPr lang="en-US" sz="6000" dirty="0"/>
              <a:t>     D) 20th century</a:t>
            </a:r>
          </a:p>
          <a:p>
            <a:endParaRPr lang="en-US" sz="6000" dirty="0"/>
          </a:p>
          <a:p>
            <a:r>
              <a:rPr lang="en-US" sz="6000" dirty="0"/>
              <a:t>Which of the following is NOT a type of housing cooperative model discussed in the chapter?</a:t>
            </a:r>
          </a:p>
          <a:p>
            <a:r>
              <a:rPr lang="en-US" sz="6000" dirty="0"/>
              <a:t>     A) Worker Housing Cooperatives</a:t>
            </a:r>
          </a:p>
          <a:p>
            <a:r>
              <a:rPr lang="en-US" sz="6000" dirty="0"/>
              <a:t>     B) Limited-Equity Cooperatives</a:t>
            </a:r>
          </a:p>
          <a:p>
            <a:r>
              <a:rPr lang="en-US" sz="6000" dirty="0"/>
              <a:t>     C) Senior Housing Cooperatives</a:t>
            </a:r>
          </a:p>
          <a:p>
            <a:r>
              <a:rPr lang="en-US" sz="6000" dirty="0"/>
              <a:t>     D) Homeowners' Associations</a:t>
            </a:r>
          </a:p>
          <a:p>
            <a:endParaRPr lang="en-US" dirty="0"/>
          </a:p>
        </p:txBody>
      </p:sp>
      <p:sp>
        <p:nvSpPr>
          <p:cNvPr id="6" name="Title 5">
            <a:extLst>
              <a:ext uri="{FF2B5EF4-FFF2-40B4-BE49-F238E27FC236}">
                <a16:creationId xmlns:a16="http://schemas.microsoft.com/office/drawing/2014/main" id="{256351C1-F24D-4213-086E-B44FCFCAED3D}"/>
              </a:ext>
            </a:extLst>
          </p:cNvPr>
          <p:cNvSpPr>
            <a:spLocks noGrp="1"/>
          </p:cNvSpPr>
          <p:nvPr>
            <p:ph type="title"/>
          </p:nvPr>
        </p:nvSpPr>
        <p:spPr/>
        <p:txBody>
          <a:bodyPr>
            <a:normAutofit fontScale="90000"/>
          </a:bodyPr>
          <a:lstStyle/>
          <a:p>
            <a:r>
              <a:rPr lang="en-US" dirty="0"/>
              <a:t>Chapter 2 Housing coop Quiz </a:t>
            </a:r>
          </a:p>
        </p:txBody>
      </p:sp>
    </p:spTree>
    <p:extLst>
      <p:ext uri="{BB962C8B-B14F-4D97-AF65-F5344CB8AC3E}">
        <p14:creationId xmlns:p14="http://schemas.microsoft.com/office/powerpoint/2010/main" val="771052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A46C1-8650-F502-78FD-843279FC8C7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8D2FFA4-8B67-8C58-A3CF-39E09EAB7BAD}"/>
              </a:ext>
            </a:extLst>
          </p:cNvPr>
          <p:cNvSpPr>
            <a:spLocks noGrp="1"/>
          </p:cNvSpPr>
          <p:nvPr>
            <p:ph sz="quarter" idx="4"/>
          </p:nvPr>
        </p:nvSpPr>
        <p:spPr>
          <a:xfrm>
            <a:off x="228600" y="767445"/>
            <a:ext cx="6858000" cy="4191000"/>
          </a:xfrm>
        </p:spPr>
        <p:txBody>
          <a:bodyPr>
            <a:normAutofit/>
          </a:bodyPr>
          <a:lstStyle/>
          <a:p>
            <a:r>
              <a:rPr lang="en-US" sz="1600" dirty="0"/>
              <a:t>What is the fundamental idea that drives limited equity cooperatives?</a:t>
            </a:r>
          </a:p>
          <a:p>
            <a:r>
              <a:rPr lang="en-US" sz="1600" dirty="0"/>
              <a:t>     A) Maximize individual profits</a:t>
            </a:r>
          </a:p>
          <a:p>
            <a:r>
              <a:rPr lang="en-US" sz="1600" dirty="0"/>
              <a:t>     B) Ensure long-term affordability</a:t>
            </a:r>
          </a:p>
          <a:p>
            <a:r>
              <a:rPr lang="en-US" sz="1600" dirty="0"/>
              <a:t>     C) Encourage speculative investment</a:t>
            </a:r>
          </a:p>
          <a:p>
            <a:r>
              <a:rPr lang="en-US" sz="1600" dirty="0"/>
              <a:t>     D) Promote luxury living</a:t>
            </a:r>
          </a:p>
          <a:p>
            <a:endParaRPr lang="en-US" sz="1600" dirty="0"/>
          </a:p>
          <a:p>
            <a:r>
              <a:rPr lang="en-US" sz="1600" dirty="0"/>
              <a:t>What is one of the primary advantages of cooperative living mentioned in the chapter?</a:t>
            </a:r>
          </a:p>
          <a:p>
            <a:r>
              <a:rPr lang="en-US" sz="1600" dirty="0"/>
              <a:t>     A) High financial costs</a:t>
            </a:r>
          </a:p>
          <a:p>
            <a:r>
              <a:rPr lang="en-US" sz="1600" dirty="0"/>
              <a:t>     B) Lack of ownership pride</a:t>
            </a:r>
          </a:p>
          <a:p>
            <a:r>
              <a:rPr lang="en-US" sz="1600" dirty="0"/>
              <a:t>     C) Lower living expenses</a:t>
            </a:r>
          </a:p>
          <a:p>
            <a:r>
              <a:rPr lang="en-US" sz="1600" dirty="0"/>
              <a:t>     D) Limited autonomy</a:t>
            </a:r>
          </a:p>
          <a:p>
            <a:endParaRPr lang="en-US" dirty="0"/>
          </a:p>
          <a:p>
            <a:endParaRPr lang="en-US" dirty="0"/>
          </a:p>
        </p:txBody>
      </p:sp>
      <p:sp>
        <p:nvSpPr>
          <p:cNvPr id="6" name="Title 5">
            <a:extLst>
              <a:ext uri="{FF2B5EF4-FFF2-40B4-BE49-F238E27FC236}">
                <a16:creationId xmlns:a16="http://schemas.microsoft.com/office/drawing/2014/main" id="{404C1E14-9303-BED2-F973-650797BAFD8D}"/>
              </a:ext>
            </a:extLst>
          </p:cNvPr>
          <p:cNvSpPr>
            <a:spLocks noGrp="1"/>
          </p:cNvSpPr>
          <p:nvPr>
            <p:ph type="title"/>
          </p:nvPr>
        </p:nvSpPr>
        <p:spPr/>
        <p:txBody>
          <a:bodyPr>
            <a:normAutofit fontScale="90000"/>
          </a:bodyPr>
          <a:lstStyle/>
          <a:p>
            <a:r>
              <a:rPr lang="en-US" dirty="0"/>
              <a:t>Chapter 2 Housing coop Quiz </a:t>
            </a:r>
          </a:p>
        </p:txBody>
      </p:sp>
    </p:spTree>
    <p:extLst>
      <p:ext uri="{BB962C8B-B14F-4D97-AF65-F5344CB8AC3E}">
        <p14:creationId xmlns:p14="http://schemas.microsoft.com/office/powerpoint/2010/main" val="2125812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AC592BC-0A8A-CE55-E16C-5F3AFD1387D3}"/>
              </a:ext>
            </a:extLst>
          </p:cNvPr>
          <p:cNvSpPr>
            <a:spLocks noGrp="1"/>
          </p:cNvSpPr>
          <p:nvPr>
            <p:ph type="title"/>
          </p:nvPr>
        </p:nvSpPr>
        <p:spPr/>
        <p:txBody>
          <a:bodyPr>
            <a:normAutofit fontScale="90000"/>
          </a:bodyPr>
          <a:lstStyle/>
          <a:p>
            <a:endParaRPr lang="en-US"/>
          </a:p>
        </p:txBody>
      </p:sp>
      <p:pic>
        <p:nvPicPr>
          <p:cNvPr id="4" name="Picture 3" descr="A person in a white shirt&#10;&#10;AI-generated content may be incorrect.">
            <a:extLst>
              <a:ext uri="{FF2B5EF4-FFF2-40B4-BE49-F238E27FC236}">
                <a16:creationId xmlns:a16="http://schemas.microsoft.com/office/drawing/2014/main" id="{79BF9939-7A11-116C-B947-7BB0E1704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6" y="-47517"/>
            <a:ext cx="9054414" cy="5154441"/>
          </a:xfrm>
          <a:prstGeom prst="rect">
            <a:avLst/>
          </a:prstGeom>
        </p:spPr>
      </p:pic>
    </p:spTree>
    <p:extLst>
      <p:ext uri="{BB962C8B-B14F-4D97-AF65-F5344CB8AC3E}">
        <p14:creationId xmlns:p14="http://schemas.microsoft.com/office/powerpoint/2010/main" val="2696727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13E03-9CD5-39AF-2DA4-B171311EF00B}"/>
              </a:ext>
            </a:extLst>
          </p:cNvPr>
          <p:cNvSpPr>
            <a:spLocks noGrp="1"/>
          </p:cNvSpPr>
          <p:nvPr>
            <p:ph type="title"/>
          </p:nvPr>
        </p:nvSpPr>
        <p:spPr>
          <a:xfrm>
            <a:off x="228600" y="291703"/>
            <a:ext cx="8915400" cy="394097"/>
          </a:xfrm>
        </p:spPr>
        <p:txBody>
          <a:bodyPr>
            <a:noAutofit/>
          </a:bodyPr>
          <a:lstStyle/>
          <a:p>
            <a:r>
              <a:rPr lang="en-US" sz="2000" dirty="0"/>
              <a:t>Chapter 3 – Cooperative Documents: The Foundation of Governance</a:t>
            </a:r>
          </a:p>
        </p:txBody>
      </p:sp>
      <p:sp>
        <p:nvSpPr>
          <p:cNvPr id="3" name="Content Placeholder 2">
            <a:extLst>
              <a:ext uri="{FF2B5EF4-FFF2-40B4-BE49-F238E27FC236}">
                <a16:creationId xmlns:a16="http://schemas.microsoft.com/office/drawing/2014/main" id="{EA2CFC81-3A2C-2B1A-AF80-60385B355A37}"/>
              </a:ext>
            </a:extLst>
          </p:cNvPr>
          <p:cNvSpPr>
            <a:spLocks noGrp="1"/>
          </p:cNvSpPr>
          <p:nvPr>
            <p:ph idx="1"/>
          </p:nvPr>
        </p:nvSpPr>
        <p:spPr>
          <a:xfrm>
            <a:off x="381000" y="819150"/>
            <a:ext cx="8458200" cy="4267200"/>
          </a:xfrm>
        </p:spPr>
        <p:txBody>
          <a:bodyPr/>
          <a:lstStyle/>
          <a:p>
            <a:r>
              <a:rPr lang="en-US" dirty="0"/>
              <a:t>Provide </a:t>
            </a:r>
            <a:r>
              <a:rPr lang="en-US" b="1" dirty="0">
                <a:solidFill>
                  <a:schemeClr val="accent4">
                    <a:lumMod val="75000"/>
                  </a:schemeClr>
                </a:solidFill>
              </a:rPr>
              <a:t>authority &amp; legal framework </a:t>
            </a:r>
            <a:r>
              <a:rPr lang="en-US" dirty="0"/>
              <a:t>for board and operations</a:t>
            </a:r>
          </a:p>
          <a:p>
            <a:r>
              <a:rPr lang="en-US" dirty="0"/>
              <a:t>Define </a:t>
            </a:r>
            <a:r>
              <a:rPr lang="en-US" b="1" dirty="0">
                <a:solidFill>
                  <a:schemeClr val="accent4">
                    <a:lumMod val="75000"/>
                  </a:schemeClr>
                </a:solidFill>
              </a:rPr>
              <a:t>rights, duties, and accountability </a:t>
            </a:r>
            <a:r>
              <a:rPr lang="en-US" dirty="0"/>
              <a:t>for members and directors</a:t>
            </a:r>
          </a:p>
          <a:p>
            <a:r>
              <a:rPr lang="en-US" dirty="0"/>
              <a:t>Create </a:t>
            </a:r>
            <a:r>
              <a:rPr lang="en-US" b="1" dirty="0">
                <a:solidFill>
                  <a:schemeClr val="accent4">
                    <a:lumMod val="75000"/>
                  </a:schemeClr>
                </a:solidFill>
              </a:rPr>
              <a:t>transparent processes </a:t>
            </a:r>
            <a:r>
              <a:rPr lang="en-US" dirty="0"/>
              <a:t>for decisions, compliance, and conflict resolution</a:t>
            </a:r>
          </a:p>
          <a:p>
            <a:r>
              <a:rPr lang="en-US" dirty="0"/>
              <a:t>Guide everyday actions so the community runs </a:t>
            </a:r>
            <a:r>
              <a:rPr lang="en-US" b="1" dirty="0">
                <a:solidFill>
                  <a:schemeClr val="accent4">
                    <a:lumMod val="75000"/>
                  </a:schemeClr>
                </a:solidFill>
              </a:rPr>
              <a:t>fairly, lawfully, and predictably</a:t>
            </a:r>
          </a:p>
          <a:p>
            <a:endParaRPr lang="en-US" dirty="0"/>
          </a:p>
          <a:p>
            <a:pPr marL="0" indent="0">
              <a:buNone/>
            </a:pPr>
            <a:r>
              <a:rPr lang="en-US" b="1" i="1" dirty="0"/>
              <a:t>Strong documents = clear expectations = smoother governance.</a:t>
            </a:r>
          </a:p>
        </p:txBody>
      </p:sp>
    </p:spTree>
    <p:extLst>
      <p:ext uri="{BB962C8B-B14F-4D97-AF65-F5344CB8AC3E}">
        <p14:creationId xmlns:p14="http://schemas.microsoft.com/office/powerpoint/2010/main" val="2052327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A1EA7-D5AF-DACC-DB9C-28B02AFB4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4B4EF-BED4-F3B8-38C9-10BA138D8436}"/>
              </a:ext>
            </a:extLst>
          </p:cNvPr>
          <p:cNvSpPr>
            <a:spLocks noGrp="1"/>
          </p:cNvSpPr>
          <p:nvPr>
            <p:ph type="title"/>
          </p:nvPr>
        </p:nvSpPr>
        <p:spPr>
          <a:xfrm>
            <a:off x="228600" y="291703"/>
            <a:ext cx="8915400" cy="394097"/>
          </a:xfrm>
        </p:spPr>
        <p:txBody>
          <a:bodyPr>
            <a:noAutofit/>
          </a:bodyPr>
          <a:lstStyle/>
          <a:p>
            <a:r>
              <a:rPr lang="en-US" sz="2400" dirty="0"/>
              <a:t>Core Corporate Documents</a:t>
            </a:r>
          </a:p>
        </p:txBody>
      </p:sp>
      <p:sp>
        <p:nvSpPr>
          <p:cNvPr id="3" name="Content Placeholder 2">
            <a:extLst>
              <a:ext uri="{FF2B5EF4-FFF2-40B4-BE49-F238E27FC236}">
                <a16:creationId xmlns:a16="http://schemas.microsoft.com/office/drawing/2014/main" id="{9F47C903-6AFE-A22F-4C79-21B75589977F}"/>
              </a:ext>
            </a:extLst>
          </p:cNvPr>
          <p:cNvSpPr>
            <a:spLocks noGrp="1"/>
          </p:cNvSpPr>
          <p:nvPr>
            <p:ph idx="1"/>
          </p:nvPr>
        </p:nvSpPr>
        <p:spPr>
          <a:xfrm>
            <a:off x="381000" y="819150"/>
            <a:ext cx="8458200" cy="4267200"/>
          </a:xfrm>
        </p:spPr>
        <p:txBody>
          <a:bodyPr>
            <a:normAutofit/>
          </a:bodyPr>
          <a:lstStyle/>
          <a:p>
            <a:pPr marL="0" indent="0">
              <a:buNone/>
            </a:pPr>
            <a:r>
              <a:rPr lang="en-US" dirty="0">
                <a:solidFill>
                  <a:schemeClr val="accent4">
                    <a:lumMod val="75000"/>
                  </a:schemeClr>
                </a:solidFill>
              </a:rPr>
              <a:t>Articles of Incorporation</a:t>
            </a:r>
          </a:p>
          <a:p>
            <a:pPr lvl="1"/>
            <a:r>
              <a:rPr lang="en-US" dirty="0"/>
              <a:t>Establish legal identity, mission/purpose, powers</a:t>
            </a:r>
          </a:p>
          <a:p>
            <a:pPr lvl="1"/>
            <a:r>
              <a:rPr lang="en-US" dirty="0"/>
              <a:t>Frame board composition &amp; elections; connect co-op to state law</a:t>
            </a:r>
          </a:p>
          <a:p>
            <a:pPr marL="0" indent="0">
              <a:buNone/>
            </a:pPr>
            <a:r>
              <a:rPr lang="en-US" dirty="0">
                <a:solidFill>
                  <a:schemeClr val="accent4">
                    <a:lumMod val="75000"/>
                  </a:schemeClr>
                </a:solidFill>
              </a:rPr>
              <a:t>Bylaws</a:t>
            </a:r>
          </a:p>
          <a:p>
            <a:pPr lvl="1"/>
            <a:r>
              <a:rPr lang="en-US" dirty="0"/>
              <a:t>Operating manual  for internal governance</a:t>
            </a:r>
          </a:p>
          <a:p>
            <a:pPr lvl="1"/>
            <a:r>
              <a:rPr lang="en-US" dirty="0"/>
              <a:t>Member rights/obligations, meeting rules, voting, amendments</a:t>
            </a:r>
          </a:p>
          <a:p>
            <a:pPr lvl="1"/>
            <a:r>
              <a:rPr lang="en-US" dirty="0"/>
              <a:t>Policy repository; stable yet adaptable when changes are needed</a:t>
            </a:r>
          </a:p>
          <a:p>
            <a:endParaRPr lang="en-US" dirty="0"/>
          </a:p>
          <a:p>
            <a:pPr marL="0" indent="0">
              <a:buNone/>
            </a:pPr>
            <a:r>
              <a:rPr lang="en-US" b="1" i="1" u="sng" dirty="0">
                <a:solidFill>
                  <a:schemeClr val="accent4">
                    <a:lumMod val="75000"/>
                  </a:schemeClr>
                </a:solidFill>
              </a:rPr>
              <a:t>Board Takeaway</a:t>
            </a:r>
            <a:r>
              <a:rPr lang="en-US" b="1" i="1" u="sng" dirty="0"/>
              <a:t>: </a:t>
            </a:r>
            <a:r>
              <a:rPr lang="en-US" i="1" u="sng" dirty="0"/>
              <a:t>Master Articles + Bylaws first—they anchor every other document.</a:t>
            </a:r>
            <a:endParaRPr lang="en-US" b="1" i="1" u="sng" dirty="0"/>
          </a:p>
        </p:txBody>
      </p:sp>
    </p:spTree>
    <p:extLst>
      <p:ext uri="{BB962C8B-B14F-4D97-AF65-F5344CB8AC3E}">
        <p14:creationId xmlns:p14="http://schemas.microsoft.com/office/powerpoint/2010/main" val="3046164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BC270-AB0D-EAEA-8A19-F1DFA1731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67E93-DA49-1FBD-787F-94B35F2710CD}"/>
              </a:ext>
            </a:extLst>
          </p:cNvPr>
          <p:cNvSpPr>
            <a:spLocks noGrp="1"/>
          </p:cNvSpPr>
          <p:nvPr>
            <p:ph type="title"/>
          </p:nvPr>
        </p:nvSpPr>
        <p:spPr>
          <a:xfrm>
            <a:off x="228600" y="291703"/>
            <a:ext cx="8915400" cy="394097"/>
          </a:xfrm>
        </p:spPr>
        <p:txBody>
          <a:bodyPr>
            <a:noAutofit/>
          </a:bodyPr>
          <a:lstStyle/>
          <a:p>
            <a:r>
              <a:rPr lang="en-US" sz="2400" dirty="0"/>
              <a:t>Co-op ↔ Member Documents</a:t>
            </a:r>
          </a:p>
        </p:txBody>
      </p:sp>
      <p:sp>
        <p:nvSpPr>
          <p:cNvPr id="3" name="Content Placeholder 2">
            <a:extLst>
              <a:ext uri="{FF2B5EF4-FFF2-40B4-BE49-F238E27FC236}">
                <a16:creationId xmlns:a16="http://schemas.microsoft.com/office/drawing/2014/main" id="{22C45BF3-F334-C9C3-9C77-9EBEBAE5D873}"/>
              </a:ext>
            </a:extLst>
          </p:cNvPr>
          <p:cNvSpPr>
            <a:spLocks noGrp="1"/>
          </p:cNvSpPr>
          <p:nvPr>
            <p:ph idx="1"/>
          </p:nvPr>
        </p:nvSpPr>
        <p:spPr>
          <a:xfrm>
            <a:off x="381000" y="819150"/>
            <a:ext cx="8458200" cy="4267200"/>
          </a:xfrm>
        </p:spPr>
        <p:txBody>
          <a:bodyPr>
            <a:normAutofit lnSpcReduction="10000"/>
          </a:bodyPr>
          <a:lstStyle/>
          <a:p>
            <a:pPr marL="0" indent="0">
              <a:buNone/>
            </a:pPr>
            <a:r>
              <a:rPr lang="en-US" b="1" dirty="0">
                <a:solidFill>
                  <a:schemeClr val="accent4">
                    <a:lumMod val="75000"/>
                  </a:schemeClr>
                </a:solidFill>
              </a:rPr>
              <a:t>Subscription Agreement </a:t>
            </a:r>
            <a:r>
              <a:rPr lang="en-US" dirty="0">
                <a:solidFill>
                  <a:schemeClr val="bg1"/>
                </a:solidFill>
              </a:rPr>
              <a:t>(often for new/co-op formation)</a:t>
            </a:r>
          </a:p>
          <a:p>
            <a:pPr lvl="1"/>
            <a:r>
              <a:rPr lang="en-US" dirty="0">
                <a:solidFill>
                  <a:schemeClr val="bg1"/>
                </a:solidFill>
              </a:rPr>
              <a:t>Signals member commitment; outlines expectations before joining</a:t>
            </a:r>
          </a:p>
          <a:p>
            <a:pPr marL="0" indent="0">
              <a:buNone/>
            </a:pPr>
            <a:r>
              <a:rPr lang="en-US" b="1" dirty="0">
                <a:solidFill>
                  <a:schemeClr val="accent4">
                    <a:lumMod val="75000"/>
                  </a:schemeClr>
                </a:solidFill>
              </a:rPr>
              <a:t>Occupancy Agreement / Proprietary Lease</a:t>
            </a:r>
          </a:p>
          <a:p>
            <a:pPr lvl="1"/>
            <a:r>
              <a:rPr lang="en-US" dirty="0">
                <a:solidFill>
                  <a:schemeClr val="bg1"/>
                </a:solidFill>
              </a:rPr>
              <a:t>Sets mutual rights &amp; responsibilities (use of unit, maintenance, conduct)</a:t>
            </a:r>
          </a:p>
          <a:p>
            <a:pPr lvl="1"/>
            <a:r>
              <a:rPr lang="en-US" dirty="0">
                <a:solidFill>
                  <a:schemeClr val="bg1"/>
                </a:solidFill>
              </a:rPr>
              <a:t>Details procedures for issues, notices, remedies</a:t>
            </a:r>
          </a:p>
          <a:p>
            <a:pPr marL="0" indent="0">
              <a:buNone/>
            </a:pPr>
            <a:r>
              <a:rPr lang="en-US" b="1" dirty="0">
                <a:solidFill>
                  <a:schemeClr val="accent4">
                    <a:lumMod val="75000"/>
                  </a:schemeClr>
                </a:solidFill>
              </a:rPr>
              <a:t>Supporting Policies &amp; Guides</a:t>
            </a:r>
          </a:p>
          <a:p>
            <a:pPr lvl="1"/>
            <a:r>
              <a:rPr lang="en-US" dirty="0">
                <a:solidFill>
                  <a:schemeClr val="bg1"/>
                </a:solidFill>
              </a:rPr>
              <a:t>House rules, maintenance protocols, dispute processes, community participation</a:t>
            </a:r>
          </a:p>
          <a:p>
            <a:endParaRPr lang="en-US" dirty="0">
              <a:solidFill>
                <a:schemeClr val="bg1"/>
              </a:solidFill>
            </a:endParaRPr>
          </a:p>
          <a:p>
            <a:pPr marL="0" indent="0">
              <a:buNone/>
            </a:pPr>
            <a:r>
              <a:rPr lang="en-US" i="1" u="sng" dirty="0">
                <a:solidFill>
                  <a:schemeClr val="bg1"/>
                </a:solidFill>
              </a:rPr>
              <a:t>Clarity here builds trust, cohesion, and consistent member experience.</a:t>
            </a:r>
            <a:endParaRPr lang="en-US" b="1" i="1" u="sng" dirty="0">
              <a:solidFill>
                <a:schemeClr val="bg1"/>
              </a:solidFill>
            </a:endParaRPr>
          </a:p>
        </p:txBody>
      </p:sp>
    </p:spTree>
    <p:extLst>
      <p:ext uri="{BB962C8B-B14F-4D97-AF65-F5344CB8AC3E}">
        <p14:creationId xmlns:p14="http://schemas.microsoft.com/office/powerpoint/2010/main" val="14246356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B53AE-4B7E-4759-D3CA-A5E75DCA50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F413C-7636-DCE7-C4DA-77964596BF8B}"/>
              </a:ext>
            </a:extLst>
          </p:cNvPr>
          <p:cNvSpPr>
            <a:spLocks noGrp="1"/>
          </p:cNvSpPr>
          <p:nvPr>
            <p:ph type="title"/>
          </p:nvPr>
        </p:nvSpPr>
        <p:spPr>
          <a:xfrm>
            <a:off x="228600" y="291703"/>
            <a:ext cx="8915400" cy="394097"/>
          </a:xfrm>
        </p:spPr>
        <p:txBody>
          <a:bodyPr>
            <a:noAutofit/>
          </a:bodyPr>
          <a:lstStyle/>
          <a:p>
            <a:r>
              <a:rPr lang="en-US" sz="2400" dirty="0"/>
              <a:t>Co-op ↔ External Agencies</a:t>
            </a:r>
          </a:p>
        </p:txBody>
      </p:sp>
      <p:sp>
        <p:nvSpPr>
          <p:cNvPr id="3" name="Content Placeholder 2">
            <a:extLst>
              <a:ext uri="{FF2B5EF4-FFF2-40B4-BE49-F238E27FC236}">
                <a16:creationId xmlns:a16="http://schemas.microsoft.com/office/drawing/2014/main" id="{BD20C1CE-38A7-EBB4-1C49-8007BDD7B338}"/>
              </a:ext>
            </a:extLst>
          </p:cNvPr>
          <p:cNvSpPr>
            <a:spLocks noGrp="1"/>
          </p:cNvSpPr>
          <p:nvPr>
            <p:ph idx="1"/>
          </p:nvPr>
        </p:nvSpPr>
        <p:spPr>
          <a:xfrm>
            <a:off x="381000" y="819150"/>
            <a:ext cx="8458200" cy="4267200"/>
          </a:xfrm>
        </p:spPr>
        <p:txBody>
          <a:bodyPr>
            <a:normAutofit lnSpcReduction="10000"/>
          </a:bodyPr>
          <a:lstStyle/>
          <a:p>
            <a:pPr marL="0" indent="0">
              <a:buNone/>
            </a:pPr>
            <a:r>
              <a:rPr lang="en-US" b="1" dirty="0">
                <a:solidFill>
                  <a:schemeClr val="accent4">
                    <a:lumMod val="75000"/>
                  </a:schemeClr>
                </a:solidFill>
              </a:rPr>
              <a:t>Mortgage/Loan Agreement</a:t>
            </a:r>
          </a:p>
          <a:p>
            <a:r>
              <a:rPr lang="en-US" dirty="0">
                <a:solidFill>
                  <a:schemeClr val="bg1"/>
                </a:solidFill>
              </a:rPr>
              <a:t>Terms, collateral, covenants—protects financial stability and lender trust</a:t>
            </a:r>
          </a:p>
          <a:p>
            <a:pPr marL="0" indent="0">
              <a:buNone/>
            </a:pPr>
            <a:r>
              <a:rPr lang="en-US" b="1" dirty="0">
                <a:solidFill>
                  <a:schemeClr val="accent4">
                    <a:lumMod val="75000"/>
                  </a:schemeClr>
                </a:solidFill>
              </a:rPr>
              <a:t>Regulatory Agreement</a:t>
            </a:r>
          </a:p>
          <a:p>
            <a:r>
              <a:rPr lang="en-US" dirty="0">
                <a:solidFill>
                  <a:schemeClr val="bg1"/>
                </a:solidFill>
              </a:rPr>
              <a:t>Ensures compliance; documents reporting &amp; conflict-resolution pathways</a:t>
            </a:r>
          </a:p>
          <a:p>
            <a:pPr marL="0" indent="0">
              <a:buNone/>
            </a:pPr>
            <a:r>
              <a:rPr lang="en-US" b="1" dirty="0">
                <a:solidFill>
                  <a:schemeClr val="accent4">
                    <a:lumMod val="75000"/>
                  </a:schemeClr>
                </a:solidFill>
              </a:rPr>
              <a:t>Management Agreement &amp; Plan</a:t>
            </a:r>
          </a:p>
          <a:p>
            <a:r>
              <a:rPr lang="en-US" dirty="0">
                <a:solidFill>
                  <a:schemeClr val="bg1"/>
                </a:solidFill>
              </a:rPr>
              <a:t>Defines scope, standards, metrics, and oversight of management services</a:t>
            </a:r>
          </a:p>
          <a:p>
            <a:pPr marL="0" indent="0">
              <a:buNone/>
            </a:pPr>
            <a:r>
              <a:rPr lang="en-US" b="1" dirty="0">
                <a:solidFill>
                  <a:schemeClr val="accent4">
                    <a:lumMod val="75000"/>
                  </a:schemeClr>
                </a:solidFill>
              </a:rPr>
              <a:t>Board Role</a:t>
            </a:r>
            <a:r>
              <a:rPr lang="en-US" dirty="0">
                <a:solidFill>
                  <a:schemeClr val="bg1"/>
                </a:solidFill>
              </a:rPr>
              <a:t>: Monitor compliance milestones and performance metrics</a:t>
            </a:r>
            <a:endParaRPr lang="en-US" i="1" u="sng" dirty="0">
              <a:solidFill>
                <a:schemeClr val="bg1"/>
              </a:solidFill>
            </a:endParaRPr>
          </a:p>
        </p:txBody>
      </p:sp>
    </p:spTree>
    <p:extLst>
      <p:ext uri="{BB962C8B-B14F-4D97-AF65-F5344CB8AC3E}">
        <p14:creationId xmlns:p14="http://schemas.microsoft.com/office/powerpoint/2010/main" val="427711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F2D18-264B-D0F0-3ECB-2A72CD27E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B352B8-B286-E88E-4FF4-12469BE09283}"/>
              </a:ext>
            </a:extLst>
          </p:cNvPr>
          <p:cNvSpPr>
            <a:spLocks noGrp="1"/>
          </p:cNvSpPr>
          <p:nvPr>
            <p:ph type="title"/>
          </p:nvPr>
        </p:nvSpPr>
        <p:spPr>
          <a:xfrm>
            <a:off x="228600" y="291703"/>
            <a:ext cx="8915400" cy="394097"/>
          </a:xfrm>
        </p:spPr>
        <p:txBody>
          <a:bodyPr>
            <a:noAutofit/>
          </a:bodyPr>
          <a:lstStyle/>
          <a:p>
            <a:r>
              <a:rPr lang="en-US" sz="2400" dirty="0"/>
              <a:t>Directing the Directors: Governance Toolset</a:t>
            </a:r>
          </a:p>
        </p:txBody>
      </p:sp>
      <p:sp>
        <p:nvSpPr>
          <p:cNvPr id="3" name="Content Placeholder 2">
            <a:extLst>
              <a:ext uri="{FF2B5EF4-FFF2-40B4-BE49-F238E27FC236}">
                <a16:creationId xmlns:a16="http://schemas.microsoft.com/office/drawing/2014/main" id="{C2FF06DB-AF6A-CF04-6020-5A4A4F533085}"/>
              </a:ext>
            </a:extLst>
          </p:cNvPr>
          <p:cNvSpPr>
            <a:spLocks noGrp="1"/>
          </p:cNvSpPr>
          <p:nvPr>
            <p:ph idx="1"/>
          </p:nvPr>
        </p:nvSpPr>
        <p:spPr>
          <a:xfrm>
            <a:off x="381000" y="819150"/>
            <a:ext cx="8458200" cy="4267200"/>
          </a:xfrm>
        </p:spPr>
        <p:txBody>
          <a:bodyPr>
            <a:normAutofit fontScale="85000" lnSpcReduction="10000"/>
          </a:bodyPr>
          <a:lstStyle/>
          <a:p>
            <a:pPr marL="0" indent="0">
              <a:buNone/>
            </a:pPr>
            <a:r>
              <a:rPr lang="en-US" b="1" dirty="0">
                <a:solidFill>
                  <a:schemeClr val="accent4">
                    <a:lumMod val="75000"/>
                  </a:schemeClr>
                </a:solidFill>
              </a:rPr>
              <a:t>Strategic Plan </a:t>
            </a:r>
            <a:r>
              <a:rPr lang="en-US" dirty="0">
                <a:solidFill>
                  <a:schemeClr val="bg1"/>
                </a:solidFill>
              </a:rPr>
              <a:t>— Mission, priorities, resources, timelines (living roadmap)</a:t>
            </a:r>
          </a:p>
          <a:p>
            <a:pPr marL="0" indent="0">
              <a:buNone/>
            </a:pPr>
            <a:r>
              <a:rPr lang="en-US" b="1" dirty="0">
                <a:solidFill>
                  <a:schemeClr val="accent4">
                    <a:lumMod val="75000"/>
                  </a:schemeClr>
                </a:solidFill>
              </a:rPr>
              <a:t>Board Policy &amp; Procedures Manual </a:t>
            </a:r>
            <a:r>
              <a:rPr lang="en-US" dirty="0">
                <a:solidFill>
                  <a:schemeClr val="bg1"/>
                </a:solidFill>
              </a:rPr>
              <a:t>— Decision rules, delegations, ethics, annual calendars</a:t>
            </a:r>
          </a:p>
          <a:p>
            <a:pPr marL="0" indent="0">
              <a:buNone/>
            </a:pPr>
            <a:r>
              <a:rPr lang="en-US" b="1" dirty="0">
                <a:solidFill>
                  <a:schemeClr val="accent4">
                    <a:lumMod val="75000"/>
                  </a:schemeClr>
                </a:solidFill>
              </a:rPr>
              <a:t>Annual Budget </a:t>
            </a:r>
            <a:r>
              <a:rPr lang="en-US" dirty="0">
                <a:solidFill>
                  <a:schemeClr val="bg1"/>
                </a:solidFill>
              </a:rPr>
              <a:t>— Aligns dollars with strategy; board review &amp; approval</a:t>
            </a:r>
          </a:p>
          <a:p>
            <a:pPr marL="0" indent="0">
              <a:buNone/>
            </a:pPr>
            <a:r>
              <a:rPr lang="en-US" b="1" dirty="0">
                <a:solidFill>
                  <a:schemeClr val="accent4">
                    <a:lumMod val="75000"/>
                  </a:schemeClr>
                </a:solidFill>
              </a:rPr>
              <a:t>Committee Charters &amp; Job Descriptions </a:t>
            </a:r>
            <a:r>
              <a:rPr lang="en-US" dirty="0">
                <a:solidFill>
                  <a:schemeClr val="bg1"/>
                </a:solidFill>
              </a:rPr>
              <a:t>— Roles, scope, deliverables, boundaries</a:t>
            </a:r>
          </a:p>
          <a:p>
            <a:pPr marL="0" indent="0">
              <a:buNone/>
            </a:pPr>
            <a:r>
              <a:rPr lang="en-US" b="1" dirty="0">
                <a:solidFill>
                  <a:schemeClr val="accent4">
                    <a:lumMod val="75000"/>
                  </a:schemeClr>
                </a:solidFill>
              </a:rPr>
              <a:t>Mission Statement </a:t>
            </a:r>
            <a:r>
              <a:rPr lang="en-US" dirty="0">
                <a:solidFill>
                  <a:schemeClr val="bg1"/>
                </a:solidFill>
              </a:rPr>
              <a:t>— North Star for decisions, culture, and accountability</a:t>
            </a:r>
          </a:p>
          <a:p>
            <a:pPr marL="0" indent="0">
              <a:buNone/>
            </a:pPr>
            <a:endParaRPr lang="en-US" dirty="0">
              <a:solidFill>
                <a:schemeClr val="bg1"/>
              </a:solidFill>
            </a:endParaRPr>
          </a:p>
          <a:p>
            <a:pPr marL="0" indent="0">
              <a:buNone/>
            </a:pPr>
            <a:r>
              <a:rPr lang="en-US" b="1" dirty="0">
                <a:solidFill>
                  <a:schemeClr val="accent4">
                    <a:lumMod val="75000"/>
                  </a:schemeClr>
                </a:solidFill>
              </a:rPr>
              <a:t>Core Takeaway:</a:t>
            </a:r>
          </a:p>
          <a:p>
            <a:pPr marL="0" indent="0">
              <a:buNone/>
            </a:pPr>
            <a:r>
              <a:rPr lang="en-US" b="1" dirty="0">
                <a:solidFill>
                  <a:schemeClr val="accent4">
                    <a:lumMod val="75000"/>
                  </a:schemeClr>
                </a:solidFill>
              </a:rPr>
              <a:t>Documents turn values into action</a:t>
            </a:r>
            <a:r>
              <a:rPr lang="en-US" dirty="0">
                <a:solidFill>
                  <a:schemeClr val="bg1"/>
                </a:solidFill>
              </a:rPr>
              <a:t>. When boards use them consistently—plan, budget, comply, report—the cooperative stays transparent, resilient, and member-centered.</a:t>
            </a:r>
          </a:p>
          <a:p>
            <a:pPr marL="0" indent="0">
              <a:buNone/>
            </a:pPr>
            <a:endParaRPr lang="en-US" i="1" u="sng" dirty="0">
              <a:solidFill>
                <a:schemeClr val="bg1"/>
              </a:solidFill>
            </a:endParaRPr>
          </a:p>
          <a:p>
            <a:pPr marL="0" indent="0">
              <a:buNone/>
            </a:pPr>
            <a:endParaRPr lang="en-US" i="1" u="sng" dirty="0">
              <a:solidFill>
                <a:schemeClr val="bg1"/>
              </a:solidFill>
            </a:endParaRPr>
          </a:p>
        </p:txBody>
      </p:sp>
    </p:spTree>
    <p:extLst>
      <p:ext uri="{BB962C8B-B14F-4D97-AF65-F5344CB8AC3E}">
        <p14:creationId xmlns:p14="http://schemas.microsoft.com/office/powerpoint/2010/main" val="1579296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6C24C-7B36-6822-6472-7FA1DF5FFB2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B9CCE88-5F83-A72C-B99C-55676114EE82}"/>
              </a:ext>
            </a:extLst>
          </p:cNvPr>
          <p:cNvSpPr>
            <a:spLocks noGrp="1"/>
          </p:cNvSpPr>
          <p:nvPr>
            <p:ph type="body" idx="1"/>
          </p:nvPr>
        </p:nvSpPr>
        <p:spPr>
          <a:xfrm>
            <a:off x="-3810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Governing Documents: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Governing documents, including bylaws and articles of incorporation, are essential for defining the structure, rights, and responsibilities within a cooperative, ensuring legal compliance and continuity in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Core Legal Documents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Articles of Incorporation establish the cooperative's identity and purpose, while Bylaws serve as the operative rulebook guiding internal operations, member rights, and governance processes.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Member Relationship Documents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Key documents such as the Subscription Agreement and Occupancy Agreement outline the mutual rights and obligations of the cooperative and its members, ensuring a clear understanding of expectations.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Roles in Policy Development: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plays a central role in adopting and reviewing governance documents, and they must ensure policies align with the cooperative's mission and do not conflict with existing governing documents.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Regular Updates and Reviews: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Policies should be regularly reviewed and updated to remain relevant, reflecting changes in laws and community needs while ensuring they are easily accessible to all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Significance of Transparency and Accountability: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Maintaining clear and transparent documentation promotes trust within the community, ensuring that all members understand their rights and the cooperative’s operational guidelines.</a:t>
            </a:r>
            <a:endParaRPr lang="en-US" dirty="0"/>
          </a:p>
        </p:txBody>
      </p:sp>
    </p:spTree>
    <p:extLst>
      <p:ext uri="{BB962C8B-B14F-4D97-AF65-F5344CB8AC3E}">
        <p14:creationId xmlns:p14="http://schemas.microsoft.com/office/powerpoint/2010/main" val="1081240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C3CD2-652D-67CE-BEAA-D7CFCB9A22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2DC5F-41D4-8D2F-8EDC-18BEE1DD6E00}"/>
              </a:ext>
            </a:extLst>
          </p:cNvPr>
          <p:cNvSpPr>
            <a:spLocks noGrp="1"/>
          </p:cNvSpPr>
          <p:nvPr>
            <p:ph sz="half" idx="2"/>
          </p:nvPr>
        </p:nvSpPr>
        <p:spPr>
          <a:xfrm>
            <a:off x="228600" y="514350"/>
            <a:ext cx="6858000" cy="4572000"/>
          </a:xfrm>
        </p:spPr>
        <p:txBody>
          <a:bodyPr>
            <a:normAutofit fontScale="70000" lnSpcReduction="20000"/>
          </a:bodyPr>
          <a:lstStyle/>
          <a:p>
            <a:r>
              <a:rPr lang="en-US" sz="2200" dirty="0"/>
              <a:t>What is the primary purpose of cooperative governing documents, such as Articles of Incorporation and Bylaws?</a:t>
            </a:r>
          </a:p>
          <a:p>
            <a:r>
              <a:rPr lang="en-US" sz="2200" dirty="0"/>
              <a:t>     A) To provide entertainment for cooperative    members</a:t>
            </a:r>
          </a:p>
          <a:p>
            <a:r>
              <a:rPr lang="en-US" sz="2200" dirty="0"/>
              <a:t>     B) To create bureaucratic paperwork</a:t>
            </a:r>
          </a:p>
          <a:p>
            <a:r>
              <a:rPr lang="en-US" sz="2200" dirty="0"/>
              <a:t>     C) To establish the cooperative's foundational structure and operations</a:t>
            </a:r>
          </a:p>
          <a:p>
            <a:r>
              <a:rPr lang="en-US" sz="2200" dirty="0"/>
              <a:t>     D) To confuse members with legal jargon</a:t>
            </a:r>
          </a:p>
          <a:p>
            <a:endParaRPr lang="en-US" sz="2200" dirty="0"/>
          </a:p>
          <a:p>
            <a:r>
              <a:rPr lang="en-US" sz="2200" dirty="0"/>
              <a:t>Which document serves as a dynamic rulebook governing internal operations within a cooperative?</a:t>
            </a:r>
          </a:p>
          <a:p>
            <a:r>
              <a:rPr lang="en-US" sz="2200" dirty="0"/>
              <a:t>     A) Articles of Incorporation</a:t>
            </a:r>
          </a:p>
          <a:p>
            <a:r>
              <a:rPr lang="en-US" sz="2200" dirty="0"/>
              <a:t>     B) Mission Statement</a:t>
            </a:r>
          </a:p>
          <a:p>
            <a:r>
              <a:rPr lang="en-US" sz="2200" dirty="0"/>
              <a:t>     C) Bylaws</a:t>
            </a:r>
          </a:p>
          <a:p>
            <a:r>
              <a:rPr lang="en-US" sz="2200" dirty="0"/>
              <a:t>     D) Strategic Plan</a:t>
            </a:r>
          </a:p>
          <a:p>
            <a:endParaRPr lang="en-US" sz="2200" dirty="0"/>
          </a:p>
          <a:p>
            <a:r>
              <a:rPr lang="en-US" sz="2200" dirty="0"/>
              <a:t>What is the role of the Regulatory Agreement in a cooperative?</a:t>
            </a:r>
          </a:p>
          <a:p>
            <a:r>
              <a:rPr lang="en-US" sz="2200" dirty="0"/>
              <a:t>     A) Establishing financial commitments</a:t>
            </a:r>
          </a:p>
          <a:p>
            <a:r>
              <a:rPr lang="en-US" sz="2200" dirty="0"/>
              <a:t>     B) Guiding cooperative governance</a:t>
            </a:r>
          </a:p>
          <a:p>
            <a:r>
              <a:rPr lang="en-US" sz="2200" dirty="0"/>
              <a:t>     C) Ensuring compliance with legal and ethical standards</a:t>
            </a:r>
          </a:p>
          <a:p>
            <a:r>
              <a:rPr lang="en-US" sz="2200" dirty="0"/>
              <a:t>     D) Defining roles and responsibilities</a:t>
            </a:r>
          </a:p>
          <a:p>
            <a:endParaRPr lang="en-US" dirty="0"/>
          </a:p>
        </p:txBody>
      </p:sp>
      <p:sp>
        <p:nvSpPr>
          <p:cNvPr id="6" name="Title 5">
            <a:extLst>
              <a:ext uri="{FF2B5EF4-FFF2-40B4-BE49-F238E27FC236}">
                <a16:creationId xmlns:a16="http://schemas.microsoft.com/office/drawing/2014/main" id="{D846B9FB-2CC0-F581-A4F7-0854F19128EA}"/>
              </a:ext>
            </a:extLst>
          </p:cNvPr>
          <p:cNvSpPr>
            <a:spLocks noGrp="1"/>
          </p:cNvSpPr>
          <p:nvPr>
            <p:ph type="title"/>
          </p:nvPr>
        </p:nvSpPr>
        <p:spPr/>
        <p:txBody>
          <a:bodyPr>
            <a:normAutofit fontScale="90000"/>
          </a:bodyPr>
          <a:lstStyle/>
          <a:p>
            <a:r>
              <a:rPr lang="en-US" dirty="0"/>
              <a:t>Chapter 3 Cooperative Documents Quiz </a:t>
            </a:r>
          </a:p>
        </p:txBody>
      </p:sp>
    </p:spTree>
    <p:extLst>
      <p:ext uri="{BB962C8B-B14F-4D97-AF65-F5344CB8AC3E}">
        <p14:creationId xmlns:p14="http://schemas.microsoft.com/office/powerpoint/2010/main" val="1711487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86D93-9FC0-BB80-64E3-F995284AB58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1C09025-DC3B-0473-E9B1-7BF85FF6EB8E}"/>
              </a:ext>
            </a:extLst>
          </p:cNvPr>
          <p:cNvSpPr>
            <a:spLocks noGrp="1"/>
          </p:cNvSpPr>
          <p:nvPr>
            <p:ph sz="quarter" idx="4"/>
          </p:nvPr>
        </p:nvSpPr>
        <p:spPr>
          <a:xfrm>
            <a:off x="381000" y="522514"/>
            <a:ext cx="6770916" cy="4191000"/>
          </a:xfrm>
        </p:spPr>
        <p:txBody>
          <a:bodyPr>
            <a:normAutofit/>
          </a:bodyPr>
          <a:lstStyle/>
          <a:p>
            <a:r>
              <a:rPr lang="en-US" sz="1600" dirty="0"/>
              <a:t>Which document serves as a financial blueprint for a cooperative's interactions with lending institutions?</a:t>
            </a:r>
          </a:p>
          <a:p>
            <a:r>
              <a:rPr lang="en-US" sz="1600" dirty="0"/>
              <a:t>     A) Bylaws</a:t>
            </a:r>
          </a:p>
          <a:p>
            <a:r>
              <a:rPr lang="en-US" sz="1600" dirty="0"/>
              <a:t>     B) Mission Statement</a:t>
            </a:r>
          </a:p>
          <a:p>
            <a:r>
              <a:rPr lang="en-US" sz="1600" dirty="0"/>
              <a:t>     C) Regulatory Agreement</a:t>
            </a:r>
          </a:p>
          <a:p>
            <a:r>
              <a:rPr lang="en-US" sz="1600" dirty="0"/>
              <a:t>     D) Mortgage Agreement</a:t>
            </a:r>
          </a:p>
          <a:p>
            <a:endParaRPr lang="en-US" sz="1600" dirty="0"/>
          </a:p>
          <a:p>
            <a:r>
              <a:rPr lang="en-US" sz="1600" dirty="0"/>
              <a:t>What is the purpose of the Strategic Plan in a cooperative?</a:t>
            </a:r>
          </a:p>
          <a:p>
            <a:r>
              <a:rPr lang="en-US" sz="1600" dirty="0"/>
              <a:t>     A) To confuse members with long-term goals</a:t>
            </a:r>
          </a:p>
          <a:p>
            <a:r>
              <a:rPr lang="en-US" sz="1600" dirty="0"/>
              <a:t>     B) To serve as a financial budget</a:t>
            </a:r>
          </a:p>
          <a:p>
            <a:r>
              <a:rPr lang="en-US" sz="1600" dirty="0"/>
              <a:t>     C) To provide a roadmap for the cooperative's future</a:t>
            </a:r>
          </a:p>
          <a:p>
            <a:r>
              <a:rPr lang="en-US" sz="1600" dirty="0"/>
              <a:t>     D) To outline committee objectives and responsibilities</a:t>
            </a:r>
          </a:p>
          <a:p>
            <a:endParaRPr lang="en-US" dirty="0"/>
          </a:p>
          <a:p>
            <a:endParaRPr lang="en-US" dirty="0"/>
          </a:p>
        </p:txBody>
      </p:sp>
      <p:sp>
        <p:nvSpPr>
          <p:cNvPr id="6" name="Title 5">
            <a:extLst>
              <a:ext uri="{FF2B5EF4-FFF2-40B4-BE49-F238E27FC236}">
                <a16:creationId xmlns:a16="http://schemas.microsoft.com/office/drawing/2014/main" id="{629C388F-6CD7-EA0B-C258-E4AA16914088}"/>
              </a:ext>
            </a:extLst>
          </p:cNvPr>
          <p:cNvSpPr>
            <a:spLocks noGrp="1"/>
          </p:cNvSpPr>
          <p:nvPr>
            <p:ph type="title"/>
          </p:nvPr>
        </p:nvSpPr>
        <p:spPr/>
        <p:txBody>
          <a:bodyPr>
            <a:normAutofit fontScale="90000"/>
          </a:bodyPr>
          <a:lstStyle/>
          <a:p>
            <a:r>
              <a:rPr lang="en-US" dirty="0"/>
              <a:t>Chapter 3 Cooperative Documents Quiz </a:t>
            </a:r>
          </a:p>
        </p:txBody>
      </p:sp>
    </p:spTree>
    <p:extLst>
      <p:ext uri="{BB962C8B-B14F-4D97-AF65-F5344CB8AC3E}">
        <p14:creationId xmlns:p14="http://schemas.microsoft.com/office/powerpoint/2010/main" val="2477478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white shirt&#10;&#10;AI-generated content may be incorrect.">
            <a:extLst>
              <a:ext uri="{FF2B5EF4-FFF2-40B4-BE49-F238E27FC236}">
                <a16:creationId xmlns:a16="http://schemas.microsoft.com/office/drawing/2014/main" id="{C5DA29C7-A5DB-637A-7C5A-ED2FA94A2C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9" y="0"/>
            <a:ext cx="9064121" cy="5067668"/>
          </a:xfrm>
          <a:prstGeom prst="rect">
            <a:avLst/>
          </a:prstGeom>
        </p:spPr>
      </p:pic>
    </p:spTree>
    <p:extLst>
      <p:ext uri="{BB962C8B-B14F-4D97-AF65-F5344CB8AC3E}">
        <p14:creationId xmlns:p14="http://schemas.microsoft.com/office/powerpoint/2010/main" val="3759553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54AA-B6C4-279C-D02E-ABA06435504A}"/>
              </a:ext>
            </a:extLst>
          </p:cNvPr>
          <p:cNvSpPr>
            <a:spLocks noGrp="1"/>
          </p:cNvSpPr>
          <p:nvPr>
            <p:ph type="title"/>
          </p:nvPr>
        </p:nvSpPr>
        <p:spPr>
          <a:xfrm>
            <a:off x="163284" y="120253"/>
            <a:ext cx="8218716" cy="394097"/>
          </a:xfrm>
        </p:spPr>
        <p:txBody>
          <a:bodyPr>
            <a:noAutofit/>
          </a:bodyPr>
          <a:lstStyle/>
          <a:p>
            <a:r>
              <a:rPr lang="en-US" sz="2000" dirty="0"/>
              <a:t>Chapter 4 – Cooperative Structure: Leading Through Governance</a:t>
            </a:r>
          </a:p>
        </p:txBody>
      </p:sp>
      <p:sp>
        <p:nvSpPr>
          <p:cNvPr id="3" name="Content Placeholder 2">
            <a:extLst>
              <a:ext uri="{FF2B5EF4-FFF2-40B4-BE49-F238E27FC236}">
                <a16:creationId xmlns:a16="http://schemas.microsoft.com/office/drawing/2014/main" id="{3FE85DBF-3493-FA9A-67A6-726828B9BEF4}"/>
              </a:ext>
            </a:extLst>
          </p:cNvPr>
          <p:cNvSpPr>
            <a:spLocks noGrp="1"/>
          </p:cNvSpPr>
          <p:nvPr>
            <p:ph idx="1"/>
          </p:nvPr>
        </p:nvSpPr>
        <p:spPr>
          <a:xfrm>
            <a:off x="381000" y="628650"/>
            <a:ext cx="6781800" cy="4381500"/>
          </a:xfrm>
        </p:spPr>
        <p:txBody>
          <a:bodyPr>
            <a:normAutofit lnSpcReduction="10000"/>
          </a:bodyPr>
          <a:lstStyle/>
          <a:p>
            <a:r>
              <a:rPr lang="en-US" dirty="0"/>
              <a:t>Cooperatives thrive on </a:t>
            </a:r>
            <a:r>
              <a:rPr lang="en-US" b="1" dirty="0">
                <a:solidFill>
                  <a:schemeClr val="accent4">
                    <a:lumMod val="75000"/>
                  </a:schemeClr>
                </a:solidFill>
              </a:rPr>
              <a:t>democratic structure and collective decision-making</a:t>
            </a:r>
          </a:p>
          <a:p>
            <a:r>
              <a:rPr lang="en-US" dirty="0"/>
              <a:t>The </a:t>
            </a:r>
            <a:r>
              <a:rPr lang="en-US" b="1" dirty="0">
                <a:solidFill>
                  <a:schemeClr val="accent4">
                    <a:lumMod val="75000"/>
                  </a:schemeClr>
                </a:solidFill>
              </a:rPr>
              <a:t>Board of Directors </a:t>
            </a:r>
            <a:r>
              <a:rPr lang="en-US" dirty="0"/>
              <a:t>upholds bylaws, policies, and member trust</a:t>
            </a:r>
          </a:p>
          <a:p>
            <a:r>
              <a:rPr lang="en-US" dirty="0"/>
              <a:t>Leadership is rooted in </a:t>
            </a:r>
            <a:r>
              <a:rPr lang="en-US" b="1" dirty="0">
                <a:solidFill>
                  <a:schemeClr val="accent4">
                    <a:lumMod val="75000"/>
                  </a:schemeClr>
                </a:solidFill>
              </a:rPr>
              <a:t>service, transparency, and accountability</a:t>
            </a:r>
          </a:p>
          <a:p>
            <a:r>
              <a:rPr lang="en-US" dirty="0"/>
              <a:t>Understanding structure = understanding how your co-op truly works</a:t>
            </a:r>
          </a:p>
          <a:p>
            <a:endParaRPr lang="en-US" dirty="0"/>
          </a:p>
          <a:p>
            <a:pPr marL="0" indent="0">
              <a:buNone/>
            </a:pPr>
            <a:r>
              <a:rPr lang="en-US" i="1" u="sng" dirty="0"/>
              <a:t>Board service is both a privilege and a responsibility to the entire community.</a:t>
            </a:r>
          </a:p>
        </p:txBody>
      </p:sp>
    </p:spTree>
    <p:extLst>
      <p:ext uri="{BB962C8B-B14F-4D97-AF65-F5344CB8AC3E}">
        <p14:creationId xmlns:p14="http://schemas.microsoft.com/office/powerpoint/2010/main" val="2576827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1F5EF-313A-8910-B3FC-1061667EF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605357-0E6B-3AC9-13F1-AF8602F7B87E}"/>
              </a:ext>
            </a:extLst>
          </p:cNvPr>
          <p:cNvSpPr>
            <a:spLocks noGrp="1"/>
          </p:cNvSpPr>
          <p:nvPr>
            <p:ph type="title"/>
          </p:nvPr>
        </p:nvSpPr>
        <p:spPr>
          <a:xfrm>
            <a:off x="163284" y="120253"/>
            <a:ext cx="8218716" cy="394097"/>
          </a:xfrm>
        </p:spPr>
        <p:txBody>
          <a:bodyPr>
            <a:noAutofit/>
          </a:bodyPr>
          <a:lstStyle/>
          <a:p>
            <a:r>
              <a:rPr lang="en-US" sz="2400" dirty="0"/>
              <a:t>Responsibilities of Directors</a:t>
            </a:r>
          </a:p>
        </p:txBody>
      </p:sp>
      <p:sp>
        <p:nvSpPr>
          <p:cNvPr id="3" name="Content Placeholder 2">
            <a:extLst>
              <a:ext uri="{FF2B5EF4-FFF2-40B4-BE49-F238E27FC236}">
                <a16:creationId xmlns:a16="http://schemas.microsoft.com/office/drawing/2014/main" id="{5EC4E5FB-43DB-8585-5C72-6BF741CA6839}"/>
              </a:ext>
            </a:extLst>
          </p:cNvPr>
          <p:cNvSpPr>
            <a:spLocks noGrp="1"/>
          </p:cNvSpPr>
          <p:nvPr>
            <p:ph idx="1"/>
          </p:nvPr>
        </p:nvSpPr>
        <p:spPr>
          <a:xfrm>
            <a:off x="381000" y="628650"/>
            <a:ext cx="6781800" cy="4381500"/>
          </a:xfrm>
        </p:spPr>
        <p:txBody>
          <a:bodyPr>
            <a:normAutofit fontScale="92500"/>
          </a:bodyPr>
          <a:lstStyle/>
          <a:p>
            <a:r>
              <a:rPr lang="en-US" dirty="0"/>
              <a:t>Uphold bylaws, policies, and cooperative values</a:t>
            </a:r>
          </a:p>
          <a:p>
            <a:r>
              <a:rPr lang="en-US" dirty="0"/>
              <a:t>Prepare for and attend meetings – participation is critical</a:t>
            </a:r>
          </a:p>
          <a:p>
            <a:r>
              <a:rPr lang="en-US" dirty="0"/>
              <a:t>Serve on committees and represent the board with one voice</a:t>
            </a:r>
          </a:p>
          <a:p>
            <a:r>
              <a:rPr lang="en-US" dirty="0"/>
              <a:t>Maintain confidentiality; avoid personal gain or conflicts</a:t>
            </a:r>
          </a:p>
          <a:p>
            <a:r>
              <a:rPr lang="en-US" dirty="0"/>
              <a:t>Promote education, fairness, and excellent member service</a:t>
            </a:r>
          </a:p>
          <a:p>
            <a:endParaRPr lang="en-US" dirty="0"/>
          </a:p>
          <a:p>
            <a:pPr marL="0" indent="0">
              <a:buNone/>
            </a:pPr>
            <a:r>
              <a:rPr lang="en-US" i="1" u="sng" dirty="0"/>
              <a:t>Committees and collaboration turn governance into action.</a:t>
            </a:r>
          </a:p>
        </p:txBody>
      </p:sp>
    </p:spTree>
    <p:extLst>
      <p:ext uri="{BB962C8B-B14F-4D97-AF65-F5344CB8AC3E}">
        <p14:creationId xmlns:p14="http://schemas.microsoft.com/office/powerpoint/2010/main" val="2265047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F14AE-7B23-0A97-FACC-6EE8A37E9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051035-9CE9-4667-3C74-8BFBD7AB1D31}"/>
              </a:ext>
            </a:extLst>
          </p:cNvPr>
          <p:cNvSpPr>
            <a:spLocks noGrp="1"/>
          </p:cNvSpPr>
          <p:nvPr>
            <p:ph type="title"/>
          </p:nvPr>
        </p:nvSpPr>
        <p:spPr>
          <a:xfrm>
            <a:off x="163284" y="120253"/>
            <a:ext cx="8218716" cy="394097"/>
          </a:xfrm>
        </p:spPr>
        <p:txBody>
          <a:bodyPr>
            <a:noAutofit/>
          </a:bodyPr>
          <a:lstStyle/>
          <a:p>
            <a:r>
              <a:rPr lang="en-US" sz="2400" dirty="0"/>
              <a:t>Legal and Ethical Obligations</a:t>
            </a:r>
          </a:p>
        </p:txBody>
      </p:sp>
      <p:sp>
        <p:nvSpPr>
          <p:cNvPr id="3" name="Content Placeholder 2">
            <a:extLst>
              <a:ext uri="{FF2B5EF4-FFF2-40B4-BE49-F238E27FC236}">
                <a16:creationId xmlns:a16="http://schemas.microsoft.com/office/drawing/2014/main" id="{143D3F88-D58D-228C-0979-AFF14056A2F3}"/>
              </a:ext>
            </a:extLst>
          </p:cNvPr>
          <p:cNvSpPr>
            <a:spLocks noGrp="1"/>
          </p:cNvSpPr>
          <p:nvPr>
            <p:ph idx="1"/>
          </p:nvPr>
        </p:nvSpPr>
        <p:spPr>
          <a:xfrm>
            <a:off x="381000" y="628650"/>
            <a:ext cx="6781800" cy="4381500"/>
          </a:xfrm>
        </p:spPr>
        <p:txBody>
          <a:bodyPr>
            <a:normAutofit fontScale="92500" lnSpcReduction="10000"/>
          </a:bodyPr>
          <a:lstStyle/>
          <a:p>
            <a:r>
              <a:rPr lang="en-US" dirty="0"/>
              <a:t>Act as </a:t>
            </a:r>
            <a:r>
              <a:rPr lang="en-US" b="1" dirty="0">
                <a:solidFill>
                  <a:schemeClr val="accent4">
                    <a:lumMod val="75000"/>
                  </a:schemeClr>
                </a:solidFill>
              </a:rPr>
              <a:t>fiduciaries</a:t>
            </a:r>
            <a:r>
              <a:rPr lang="en-US" dirty="0"/>
              <a:t> – serve the co-op’s best interests above your own</a:t>
            </a:r>
          </a:p>
          <a:p>
            <a:r>
              <a:rPr lang="en-US" dirty="0"/>
              <a:t>Disclose and manage </a:t>
            </a:r>
            <a:r>
              <a:rPr lang="en-US" b="1" dirty="0">
                <a:solidFill>
                  <a:schemeClr val="accent4">
                    <a:lumMod val="75000"/>
                  </a:schemeClr>
                </a:solidFill>
              </a:rPr>
              <a:t>conflicts of interest </a:t>
            </a:r>
            <a:r>
              <a:rPr lang="en-US" dirty="0"/>
              <a:t>transparently</a:t>
            </a:r>
          </a:p>
          <a:p>
            <a:r>
              <a:rPr lang="en-US" dirty="0"/>
              <a:t>Maintain </a:t>
            </a:r>
            <a:r>
              <a:rPr lang="en-US" b="1" dirty="0">
                <a:solidFill>
                  <a:schemeClr val="accent4">
                    <a:lumMod val="75000"/>
                  </a:schemeClr>
                </a:solidFill>
              </a:rPr>
              <a:t>ethical credibility </a:t>
            </a:r>
            <a:r>
              <a:rPr lang="en-US" dirty="0"/>
              <a:t>– no gifts, favors, or political use of position</a:t>
            </a:r>
          </a:p>
          <a:p>
            <a:r>
              <a:rPr lang="en-US" dirty="0"/>
              <a:t>Protect </a:t>
            </a:r>
            <a:r>
              <a:rPr lang="en-US" b="1" dirty="0">
                <a:solidFill>
                  <a:schemeClr val="accent4">
                    <a:lumMod val="75000"/>
                  </a:schemeClr>
                </a:solidFill>
              </a:rPr>
              <a:t>confidential information </a:t>
            </a:r>
            <a:r>
              <a:rPr lang="en-US" dirty="0"/>
              <a:t>and follow attendance policies</a:t>
            </a:r>
          </a:p>
          <a:p>
            <a:r>
              <a:rPr lang="en-US" dirty="0"/>
              <a:t>Volunteer role – no personal compensation beyond approved reimbursements</a:t>
            </a:r>
          </a:p>
          <a:p>
            <a:endParaRPr lang="en-US" dirty="0"/>
          </a:p>
          <a:p>
            <a:pPr marL="0" indent="0">
              <a:buNone/>
            </a:pPr>
            <a:r>
              <a:rPr lang="en-US" i="1" u="sng" dirty="0"/>
              <a:t>Integrity builds the credibility your cooperative depends on.</a:t>
            </a:r>
          </a:p>
        </p:txBody>
      </p:sp>
    </p:spTree>
    <p:extLst>
      <p:ext uri="{BB962C8B-B14F-4D97-AF65-F5344CB8AC3E}">
        <p14:creationId xmlns:p14="http://schemas.microsoft.com/office/powerpoint/2010/main" val="3195916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AB3C-C3B4-C89A-847F-4054A07E4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2B32F2-C03A-7DA9-BC7F-C5D85A15B63F}"/>
              </a:ext>
            </a:extLst>
          </p:cNvPr>
          <p:cNvSpPr>
            <a:spLocks noGrp="1"/>
          </p:cNvSpPr>
          <p:nvPr>
            <p:ph type="title"/>
          </p:nvPr>
        </p:nvSpPr>
        <p:spPr>
          <a:xfrm>
            <a:off x="163284" y="120253"/>
            <a:ext cx="8218716" cy="394097"/>
          </a:xfrm>
        </p:spPr>
        <p:txBody>
          <a:bodyPr>
            <a:noAutofit/>
          </a:bodyPr>
          <a:lstStyle/>
          <a:p>
            <a:r>
              <a:rPr lang="en-US" sz="2400" dirty="0"/>
              <a:t>Authority and Development</a:t>
            </a:r>
          </a:p>
        </p:txBody>
      </p:sp>
      <p:sp>
        <p:nvSpPr>
          <p:cNvPr id="3" name="Content Placeholder 2">
            <a:extLst>
              <a:ext uri="{FF2B5EF4-FFF2-40B4-BE49-F238E27FC236}">
                <a16:creationId xmlns:a16="http://schemas.microsoft.com/office/drawing/2014/main" id="{47605BFC-8B7D-FC1D-EEF5-9DC95BAC398D}"/>
              </a:ext>
            </a:extLst>
          </p:cNvPr>
          <p:cNvSpPr>
            <a:spLocks noGrp="1"/>
          </p:cNvSpPr>
          <p:nvPr>
            <p:ph idx="1"/>
          </p:nvPr>
        </p:nvSpPr>
        <p:spPr>
          <a:xfrm>
            <a:off x="381000" y="628650"/>
            <a:ext cx="6781800" cy="4381500"/>
          </a:xfrm>
        </p:spPr>
        <p:txBody>
          <a:bodyPr>
            <a:normAutofit fontScale="92500"/>
          </a:bodyPr>
          <a:lstStyle/>
          <a:p>
            <a:r>
              <a:rPr lang="en-US" dirty="0"/>
              <a:t>Board authority is </a:t>
            </a:r>
            <a:r>
              <a:rPr lang="en-US" b="1" dirty="0">
                <a:solidFill>
                  <a:schemeClr val="accent4">
                    <a:lumMod val="75000"/>
                  </a:schemeClr>
                </a:solidFill>
              </a:rPr>
              <a:t>collective</a:t>
            </a:r>
            <a:r>
              <a:rPr lang="en-US" dirty="0"/>
              <a:t>, not individual</a:t>
            </a:r>
          </a:p>
          <a:p>
            <a:r>
              <a:rPr lang="en-US" dirty="0"/>
              <a:t>Participate in orientation, training, and ongoing development</a:t>
            </a:r>
          </a:p>
          <a:p>
            <a:r>
              <a:rPr lang="en-US" dirty="0"/>
              <a:t>Secure and maintain key organizational documents (digital + hard copy)</a:t>
            </a:r>
          </a:p>
          <a:p>
            <a:r>
              <a:rPr lang="en-US" dirty="0"/>
              <a:t>Evaluate performance – seek accountability and results</a:t>
            </a:r>
          </a:p>
          <a:p>
            <a:r>
              <a:rPr lang="en-US" dirty="0"/>
              <a:t>Plan for sustainability – diverse revenue, strong reputation, and adaptability</a:t>
            </a:r>
          </a:p>
          <a:p>
            <a:endParaRPr lang="en-US" dirty="0"/>
          </a:p>
          <a:p>
            <a:pPr marL="0" indent="0">
              <a:buNone/>
            </a:pPr>
            <a:r>
              <a:rPr lang="en-US" i="1" u="sng" dirty="0"/>
              <a:t>Well-trained, united boards sustain strong cooperatives.</a:t>
            </a:r>
          </a:p>
        </p:txBody>
      </p:sp>
    </p:spTree>
    <p:extLst>
      <p:ext uri="{BB962C8B-B14F-4D97-AF65-F5344CB8AC3E}">
        <p14:creationId xmlns:p14="http://schemas.microsoft.com/office/powerpoint/2010/main" val="4015506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C9E04-1C5C-29F7-C52C-D5A1CB5CA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8EFAB-3FBE-4644-AE9A-2183FC21CB14}"/>
              </a:ext>
            </a:extLst>
          </p:cNvPr>
          <p:cNvSpPr>
            <a:spLocks noGrp="1"/>
          </p:cNvSpPr>
          <p:nvPr>
            <p:ph type="title"/>
          </p:nvPr>
        </p:nvSpPr>
        <p:spPr>
          <a:xfrm>
            <a:off x="163284" y="120253"/>
            <a:ext cx="8218716" cy="394097"/>
          </a:xfrm>
        </p:spPr>
        <p:txBody>
          <a:bodyPr>
            <a:noAutofit/>
          </a:bodyPr>
          <a:lstStyle/>
          <a:p>
            <a:r>
              <a:rPr lang="en-US" sz="2400" dirty="0"/>
              <a:t>Your Leadership Impact</a:t>
            </a:r>
          </a:p>
        </p:txBody>
      </p:sp>
      <p:sp>
        <p:nvSpPr>
          <p:cNvPr id="3" name="Content Placeholder 2">
            <a:extLst>
              <a:ext uri="{FF2B5EF4-FFF2-40B4-BE49-F238E27FC236}">
                <a16:creationId xmlns:a16="http://schemas.microsoft.com/office/drawing/2014/main" id="{5CD70797-2C18-F13C-560A-A85CE431CE4B}"/>
              </a:ext>
            </a:extLst>
          </p:cNvPr>
          <p:cNvSpPr>
            <a:spLocks noGrp="1"/>
          </p:cNvSpPr>
          <p:nvPr>
            <p:ph idx="1"/>
          </p:nvPr>
        </p:nvSpPr>
        <p:spPr>
          <a:xfrm>
            <a:off x="381000" y="628650"/>
            <a:ext cx="6781800" cy="4381500"/>
          </a:xfrm>
        </p:spPr>
        <p:txBody>
          <a:bodyPr>
            <a:normAutofit lnSpcReduction="10000"/>
          </a:bodyPr>
          <a:lstStyle/>
          <a:p>
            <a:r>
              <a:rPr lang="en-US" dirty="0"/>
              <a:t>You are a </a:t>
            </a:r>
            <a:r>
              <a:rPr lang="en-US" b="1" dirty="0">
                <a:solidFill>
                  <a:schemeClr val="accent4">
                    <a:lumMod val="75000"/>
                  </a:schemeClr>
                </a:solidFill>
              </a:rPr>
              <a:t>guardian of mission, ethics, and member trust</a:t>
            </a:r>
          </a:p>
          <a:p>
            <a:r>
              <a:rPr lang="en-US" dirty="0"/>
              <a:t>Practice transparency and fairness in every decision</a:t>
            </a:r>
          </a:p>
          <a:p>
            <a:r>
              <a:rPr lang="en-US" dirty="0"/>
              <a:t>Communicate clearly – craft your </a:t>
            </a:r>
            <a:r>
              <a:rPr lang="en-US" b="1" dirty="0">
                <a:solidFill>
                  <a:schemeClr val="accent4">
                    <a:lumMod val="75000"/>
                  </a:schemeClr>
                </a:solidFill>
              </a:rPr>
              <a:t>“elevator speech” </a:t>
            </a:r>
            <a:r>
              <a:rPr lang="en-US" dirty="0"/>
              <a:t>about your co-op’s value</a:t>
            </a:r>
          </a:p>
          <a:p>
            <a:r>
              <a:rPr lang="en-US" dirty="0"/>
              <a:t>Lead with empathy, vision, and responsibility</a:t>
            </a:r>
          </a:p>
          <a:p>
            <a:r>
              <a:rPr lang="en-US" dirty="0"/>
              <a:t>Together, the board ensures </a:t>
            </a:r>
            <a:r>
              <a:rPr lang="en-US" b="1" dirty="0">
                <a:solidFill>
                  <a:schemeClr val="accent4">
                    <a:lumMod val="75000"/>
                  </a:schemeClr>
                </a:solidFill>
              </a:rPr>
              <a:t>ethical governance and long-term success</a:t>
            </a:r>
          </a:p>
          <a:p>
            <a:endParaRPr lang="en-US" dirty="0"/>
          </a:p>
          <a:p>
            <a:pPr marL="0" indent="0">
              <a:buNone/>
            </a:pPr>
            <a:r>
              <a:rPr lang="en-US" i="1" u="sng" dirty="0"/>
              <a:t>Effective leadership transforms cooperative principles into everyday practice</a:t>
            </a:r>
          </a:p>
        </p:txBody>
      </p:sp>
    </p:spTree>
    <p:extLst>
      <p:ext uri="{BB962C8B-B14F-4D97-AF65-F5344CB8AC3E}">
        <p14:creationId xmlns:p14="http://schemas.microsoft.com/office/powerpoint/2010/main" val="218638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E2B9-3EF5-93BC-0EB3-EAC53D2AEC1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0BFB9E5-103E-0253-EDCC-F4DB327809C0}"/>
              </a:ext>
            </a:extLst>
          </p:cNvPr>
          <p:cNvSpPr>
            <a:spLocks noGrp="1"/>
          </p:cNvSpPr>
          <p:nvPr>
            <p:ph type="body" idx="1"/>
          </p:nvPr>
        </p:nvSpPr>
        <p:spPr>
          <a:xfrm>
            <a:off x="-381000" y="37147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Central Role of the Board: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of Directors is critical in shaping the cooperative's strategic direction and governance, ensuring effective management of the cooperative's operations.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Responsibilities of Directors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 members have diverse responsibilities, including establishing the cooperative's vision, overseeing financial health, monitoring performance, and ensuring accountability to the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Director Qualities and Skills: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Successful directors must possess qualities such as adaptive leadership, strategic vision, conflict resolution skills, and financial knowledge, which are essential for navigating the unique challenges of cooperative management.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Legal Obligations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Directors must uphold fiduciary duties and adhere to legal standards, ensuring the cooperative operates ethically and in compliance with applicable laws.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Authority Structure: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Boards delegate operational authority to management while retaining oversight to ensure that decisions are made in the best interest of the cooperative and its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Succession Planning and Continuous Learning: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Boards should engage in ongoing training and succession planning to foster leadership continuity and enhance governance practices within the cooperative.</a:t>
            </a:r>
            <a:endParaRPr lang="en-US" dirty="0"/>
          </a:p>
        </p:txBody>
      </p:sp>
    </p:spTree>
    <p:extLst>
      <p:ext uri="{BB962C8B-B14F-4D97-AF65-F5344CB8AC3E}">
        <p14:creationId xmlns:p14="http://schemas.microsoft.com/office/powerpoint/2010/main" val="3118700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32165-D897-5D2C-6BF8-66630D85FD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D8F174-32A1-C28C-BBAA-325AD3B3DC4C}"/>
              </a:ext>
            </a:extLst>
          </p:cNvPr>
          <p:cNvSpPr>
            <a:spLocks noGrp="1"/>
          </p:cNvSpPr>
          <p:nvPr>
            <p:ph sz="half" idx="2"/>
          </p:nvPr>
        </p:nvSpPr>
        <p:spPr>
          <a:xfrm>
            <a:off x="228600" y="514350"/>
            <a:ext cx="6858000" cy="4572000"/>
          </a:xfrm>
        </p:spPr>
        <p:txBody>
          <a:bodyPr>
            <a:normAutofit fontScale="70000" lnSpcReduction="20000"/>
          </a:bodyPr>
          <a:lstStyle/>
          <a:p>
            <a:r>
              <a:rPr lang="en-US" sz="2200" dirty="0"/>
              <a:t>What is the primary role of the board of directors in a housing cooperative?</a:t>
            </a:r>
          </a:p>
          <a:p>
            <a:r>
              <a:rPr lang="en-US" sz="2200" dirty="0"/>
              <a:t>     A) To maximize personal financial gains</a:t>
            </a:r>
          </a:p>
          <a:p>
            <a:r>
              <a:rPr lang="en-US" sz="2200" dirty="0"/>
              <a:t>     B) To create bureaucratic paperwork</a:t>
            </a:r>
          </a:p>
          <a:p>
            <a:r>
              <a:rPr lang="en-US" sz="2200" dirty="0"/>
              <a:t>     C) To uphold the organization's bylaws and policies</a:t>
            </a:r>
          </a:p>
          <a:p>
            <a:r>
              <a:rPr lang="en-US" sz="2200" dirty="0"/>
              <a:t>     D) To compete with other cooperatives</a:t>
            </a:r>
          </a:p>
          <a:p>
            <a:endParaRPr lang="en-US" sz="2200" dirty="0"/>
          </a:p>
          <a:p>
            <a:r>
              <a:rPr lang="en-US" sz="2200" dirty="0"/>
              <a:t>Why is active meeting participation considered a crucial commitment for board members?</a:t>
            </a:r>
          </a:p>
          <a:p>
            <a:r>
              <a:rPr lang="en-US" sz="2200" dirty="0"/>
              <a:t>     A) To increase personal compensation</a:t>
            </a:r>
          </a:p>
          <a:p>
            <a:r>
              <a:rPr lang="en-US" sz="2200" dirty="0"/>
              <a:t>     B) To avoid disclosing conflicts of interest</a:t>
            </a:r>
          </a:p>
          <a:p>
            <a:r>
              <a:rPr lang="en-US" sz="2200" dirty="0"/>
              <a:t>     C) To uphold the cooperative's values and objectives</a:t>
            </a:r>
          </a:p>
          <a:p>
            <a:r>
              <a:rPr lang="en-US" sz="2200" dirty="0"/>
              <a:t>     D) To minimize engagement with committees</a:t>
            </a:r>
          </a:p>
          <a:p>
            <a:endParaRPr lang="en-US" sz="2200" dirty="0"/>
          </a:p>
          <a:p>
            <a:r>
              <a:rPr lang="en-US" sz="2200" dirty="0"/>
              <a:t>What is the fiduciary status of board members in a cooperative?</a:t>
            </a:r>
          </a:p>
          <a:p>
            <a:r>
              <a:rPr lang="en-US" sz="2200" dirty="0"/>
              <a:t>     A) They are paid employees of the cooperative.</a:t>
            </a:r>
          </a:p>
          <a:p>
            <a:r>
              <a:rPr lang="en-US" sz="2200" dirty="0"/>
              <a:t>     B) They hold the cooperative's best interests in trust.</a:t>
            </a:r>
          </a:p>
          <a:p>
            <a:r>
              <a:rPr lang="en-US" sz="2200" dirty="0"/>
              <a:t>     C) They have no legal responsibilities.</a:t>
            </a:r>
          </a:p>
          <a:p>
            <a:r>
              <a:rPr lang="en-US" sz="2200" dirty="0"/>
              <a:t>     D) They are elected by members annually.</a:t>
            </a:r>
          </a:p>
          <a:p>
            <a:endParaRPr lang="en-US" dirty="0"/>
          </a:p>
        </p:txBody>
      </p:sp>
      <p:sp>
        <p:nvSpPr>
          <p:cNvPr id="6" name="Title 5">
            <a:extLst>
              <a:ext uri="{FF2B5EF4-FFF2-40B4-BE49-F238E27FC236}">
                <a16:creationId xmlns:a16="http://schemas.microsoft.com/office/drawing/2014/main" id="{23B1209A-2E53-A3E1-538B-3F56A9123C86}"/>
              </a:ext>
            </a:extLst>
          </p:cNvPr>
          <p:cNvSpPr>
            <a:spLocks noGrp="1"/>
          </p:cNvSpPr>
          <p:nvPr>
            <p:ph type="title"/>
          </p:nvPr>
        </p:nvSpPr>
        <p:spPr/>
        <p:txBody>
          <a:bodyPr>
            <a:normAutofit fontScale="90000"/>
          </a:bodyPr>
          <a:lstStyle/>
          <a:p>
            <a:r>
              <a:rPr lang="en-US" dirty="0"/>
              <a:t>Chapter 4 Cooperative Structure Quiz </a:t>
            </a:r>
          </a:p>
        </p:txBody>
      </p:sp>
    </p:spTree>
    <p:extLst>
      <p:ext uri="{BB962C8B-B14F-4D97-AF65-F5344CB8AC3E}">
        <p14:creationId xmlns:p14="http://schemas.microsoft.com/office/powerpoint/2010/main" val="1609826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BBF04-7DC4-B02A-7C84-AF0E516B8C8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8E5B45-8D5C-C79E-DF48-C4B25CF6375A}"/>
              </a:ext>
            </a:extLst>
          </p:cNvPr>
          <p:cNvSpPr>
            <a:spLocks noGrp="1"/>
          </p:cNvSpPr>
          <p:nvPr>
            <p:ph sz="quarter" idx="4"/>
          </p:nvPr>
        </p:nvSpPr>
        <p:spPr>
          <a:xfrm>
            <a:off x="381000" y="522514"/>
            <a:ext cx="6770916" cy="4191000"/>
          </a:xfrm>
        </p:spPr>
        <p:txBody>
          <a:bodyPr>
            <a:normAutofit/>
          </a:bodyPr>
          <a:lstStyle/>
          <a:p>
            <a:r>
              <a:rPr lang="en-US" sz="1600" dirty="0"/>
              <a:t>Why is maintaining ethical credibility important for the board of directors?</a:t>
            </a:r>
          </a:p>
          <a:p>
            <a:r>
              <a:rPr lang="en-US" sz="1600" dirty="0"/>
              <a:t>     A) To attract political contributions</a:t>
            </a:r>
          </a:p>
          <a:p>
            <a:r>
              <a:rPr lang="en-US" sz="1600" dirty="0"/>
              <a:t>     B) To minimize transparency</a:t>
            </a:r>
          </a:p>
          <a:p>
            <a:r>
              <a:rPr lang="en-US" sz="1600" dirty="0"/>
              <a:t>     C) To protect the cooperative's reputation</a:t>
            </a:r>
          </a:p>
          <a:p>
            <a:r>
              <a:rPr lang="en-US" sz="1600" dirty="0"/>
              <a:t>     D) To encourage conflicts of interest</a:t>
            </a:r>
          </a:p>
          <a:p>
            <a:endParaRPr lang="en-US" sz="1600" dirty="0"/>
          </a:p>
          <a:p>
            <a:r>
              <a:rPr lang="en-US" sz="1600" dirty="0"/>
              <a:t>What does it mean for board members to exercise authority through collective deliberations?</a:t>
            </a:r>
          </a:p>
          <a:p>
            <a:r>
              <a:rPr lang="en-US" sz="1600" dirty="0"/>
              <a:t>     A) They can make unilateral decisions without consulting others.</a:t>
            </a:r>
          </a:p>
          <a:p>
            <a:r>
              <a:rPr lang="en-US" sz="1600" dirty="0"/>
              <a:t>     B) They must always follow individual mandates.</a:t>
            </a:r>
          </a:p>
          <a:p>
            <a:r>
              <a:rPr lang="en-US" sz="1600" dirty="0"/>
              <a:t>     C) Individual actions should align with board resolutions or delegated tasks.</a:t>
            </a:r>
          </a:p>
          <a:p>
            <a:r>
              <a:rPr lang="en-US" sz="1600" dirty="0"/>
              <a:t>     D) They can override board resolutions with their personal decisions.</a:t>
            </a:r>
          </a:p>
          <a:p>
            <a:endParaRPr lang="en-US" dirty="0"/>
          </a:p>
          <a:p>
            <a:endParaRPr lang="en-US" dirty="0"/>
          </a:p>
          <a:p>
            <a:endParaRPr lang="en-US" dirty="0"/>
          </a:p>
        </p:txBody>
      </p:sp>
      <p:sp>
        <p:nvSpPr>
          <p:cNvPr id="6" name="Title 5">
            <a:extLst>
              <a:ext uri="{FF2B5EF4-FFF2-40B4-BE49-F238E27FC236}">
                <a16:creationId xmlns:a16="http://schemas.microsoft.com/office/drawing/2014/main" id="{84F939D9-14DF-CE38-5BEC-0DF764C1456F}"/>
              </a:ext>
            </a:extLst>
          </p:cNvPr>
          <p:cNvSpPr>
            <a:spLocks noGrp="1"/>
          </p:cNvSpPr>
          <p:nvPr>
            <p:ph type="title"/>
          </p:nvPr>
        </p:nvSpPr>
        <p:spPr/>
        <p:txBody>
          <a:bodyPr>
            <a:normAutofit fontScale="90000"/>
          </a:bodyPr>
          <a:lstStyle/>
          <a:p>
            <a:r>
              <a:rPr lang="en-US" dirty="0"/>
              <a:t>Chapter 4 Cooperative Structure Quiz </a:t>
            </a:r>
          </a:p>
        </p:txBody>
      </p:sp>
    </p:spTree>
    <p:extLst>
      <p:ext uri="{BB962C8B-B14F-4D97-AF65-F5344CB8AC3E}">
        <p14:creationId xmlns:p14="http://schemas.microsoft.com/office/powerpoint/2010/main" val="2862685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2BBF2-7EE9-386A-EAA4-5B846148E7BD}"/>
            </a:ext>
          </a:extLst>
        </p:cNvPr>
        <p:cNvGrpSpPr/>
        <p:nvPr/>
      </p:nvGrpSpPr>
      <p:grpSpPr>
        <a:xfrm>
          <a:off x="0" y="0"/>
          <a:ext cx="0" cy="0"/>
          <a:chOff x="0" y="0"/>
          <a:chExt cx="0" cy="0"/>
        </a:xfrm>
      </p:grpSpPr>
      <p:pic>
        <p:nvPicPr>
          <p:cNvPr id="3" name="Picture 2" descr="A person in a white shirt&#10;&#10;AI-generated content may be incorrect.">
            <a:extLst>
              <a:ext uri="{FF2B5EF4-FFF2-40B4-BE49-F238E27FC236}">
                <a16:creationId xmlns:a16="http://schemas.microsoft.com/office/drawing/2014/main" id="{25B8988E-A56D-D150-8171-0587030A32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2" y="-1"/>
            <a:ext cx="9050458" cy="5131089"/>
          </a:xfrm>
          <a:prstGeom prst="rect">
            <a:avLst/>
          </a:prstGeom>
        </p:spPr>
      </p:pic>
    </p:spTree>
    <p:extLst>
      <p:ext uri="{BB962C8B-B14F-4D97-AF65-F5344CB8AC3E}">
        <p14:creationId xmlns:p14="http://schemas.microsoft.com/office/powerpoint/2010/main" val="2535408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CC9F-F84F-A00A-3BE9-50D872D89A00}"/>
              </a:ext>
            </a:extLst>
          </p:cNvPr>
          <p:cNvSpPr>
            <a:spLocks noGrp="1"/>
          </p:cNvSpPr>
          <p:nvPr>
            <p:ph type="title"/>
          </p:nvPr>
        </p:nvSpPr>
        <p:spPr>
          <a:xfrm>
            <a:off x="163284" y="120253"/>
            <a:ext cx="8142516" cy="394097"/>
          </a:xfrm>
        </p:spPr>
        <p:txBody>
          <a:bodyPr>
            <a:normAutofit fontScale="90000"/>
          </a:bodyPr>
          <a:lstStyle/>
          <a:p>
            <a:r>
              <a:rPr lang="en-US" dirty="0"/>
              <a:t>Chapter 5 – Board of Directors: Guiding the Mission</a:t>
            </a:r>
          </a:p>
        </p:txBody>
      </p:sp>
      <p:sp>
        <p:nvSpPr>
          <p:cNvPr id="3" name="Content Placeholder 2">
            <a:extLst>
              <a:ext uri="{FF2B5EF4-FFF2-40B4-BE49-F238E27FC236}">
                <a16:creationId xmlns:a16="http://schemas.microsoft.com/office/drawing/2014/main" id="{3AD78B2F-0856-E460-FD37-2EEECBC3C2D8}"/>
              </a:ext>
            </a:extLst>
          </p:cNvPr>
          <p:cNvSpPr>
            <a:spLocks noGrp="1"/>
          </p:cNvSpPr>
          <p:nvPr>
            <p:ph idx="1"/>
          </p:nvPr>
        </p:nvSpPr>
        <p:spPr>
          <a:xfrm>
            <a:off x="381000" y="628650"/>
            <a:ext cx="6781800" cy="4514850"/>
          </a:xfrm>
        </p:spPr>
        <p:txBody>
          <a:bodyPr>
            <a:normAutofit/>
          </a:bodyPr>
          <a:lstStyle/>
          <a:p>
            <a:r>
              <a:rPr lang="en-US" dirty="0"/>
              <a:t>The Board sets the strategic direction and ensures mission alignment.</a:t>
            </a:r>
          </a:p>
          <a:p>
            <a:r>
              <a:rPr lang="en-US" dirty="0"/>
              <a:t>Responsibility for every phase of co-op operations rests with the Board.</a:t>
            </a:r>
          </a:p>
          <a:p>
            <a:r>
              <a:rPr lang="en-US" dirty="0"/>
              <a:t>Tasks may be delegated to managers or committees—but accountability cannot be delegated.</a:t>
            </a:r>
          </a:p>
          <a:p>
            <a:r>
              <a:rPr lang="en-US" b="1" dirty="0">
                <a:solidFill>
                  <a:schemeClr val="accent4">
                    <a:lumMod val="75000"/>
                  </a:schemeClr>
                </a:solidFill>
              </a:rPr>
              <a:t>Authority exists only within Board meetings</a:t>
            </a:r>
            <a:r>
              <a:rPr lang="en-US" dirty="0"/>
              <a:t>—acting alone violates co-op ethics.</a:t>
            </a:r>
          </a:p>
          <a:p>
            <a:endParaRPr lang="en-US" dirty="0"/>
          </a:p>
          <a:p>
            <a:pPr marL="0" indent="0">
              <a:buNone/>
            </a:pPr>
            <a:r>
              <a:rPr lang="en-US" i="1" u="sng" dirty="0"/>
              <a:t>Strong boards build strong cooperatives.</a:t>
            </a:r>
          </a:p>
        </p:txBody>
      </p:sp>
    </p:spTree>
    <p:extLst>
      <p:ext uri="{BB962C8B-B14F-4D97-AF65-F5344CB8AC3E}">
        <p14:creationId xmlns:p14="http://schemas.microsoft.com/office/powerpoint/2010/main" val="12198147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31965-ADCB-0F10-F999-D2B73B06A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F97CB-0041-ED48-B7B7-0420988A31B5}"/>
              </a:ext>
            </a:extLst>
          </p:cNvPr>
          <p:cNvSpPr>
            <a:spLocks noGrp="1"/>
          </p:cNvSpPr>
          <p:nvPr>
            <p:ph type="title"/>
          </p:nvPr>
        </p:nvSpPr>
        <p:spPr>
          <a:xfrm>
            <a:off x="163284" y="120253"/>
            <a:ext cx="8142516" cy="394097"/>
          </a:xfrm>
        </p:spPr>
        <p:txBody>
          <a:bodyPr>
            <a:normAutofit fontScale="90000"/>
          </a:bodyPr>
          <a:lstStyle/>
          <a:p>
            <a:r>
              <a:rPr lang="en-US" dirty="0"/>
              <a:t>Directors’ Core Responsibilities</a:t>
            </a:r>
          </a:p>
        </p:txBody>
      </p:sp>
      <p:sp>
        <p:nvSpPr>
          <p:cNvPr id="3" name="Content Placeholder 2">
            <a:extLst>
              <a:ext uri="{FF2B5EF4-FFF2-40B4-BE49-F238E27FC236}">
                <a16:creationId xmlns:a16="http://schemas.microsoft.com/office/drawing/2014/main" id="{4A7597AD-D13E-AD59-1BC6-C99F7C93C9DA}"/>
              </a:ext>
            </a:extLst>
          </p:cNvPr>
          <p:cNvSpPr>
            <a:spLocks noGrp="1"/>
          </p:cNvSpPr>
          <p:nvPr>
            <p:ph idx="1"/>
          </p:nvPr>
        </p:nvSpPr>
        <p:spPr>
          <a:xfrm>
            <a:off x="381000" y="628650"/>
            <a:ext cx="6781800" cy="4514850"/>
          </a:xfrm>
        </p:spPr>
        <p:txBody>
          <a:bodyPr>
            <a:normAutofit/>
          </a:bodyPr>
          <a:lstStyle/>
          <a:p>
            <a:pPr marL="0" indent="0">
              <a:buNone/>
            </a:pPr>
            <a:r>
              <a:rPr lang="en-US" b="1" dirty="0">
                <a:solidFill>
                  <a:schemeClr val="accent4">
                    <a:lumMod val="75000"/>
                  </a:schemeClr>
                </a:solidFill>
              </a:rPr>
              <a:t>Ethical Responsibilities</a:t>
            </a:r>
          </a:p>
          <a:p>
            <a:pPr lvl="1"/>
            <a:r>
              <a:rPr lang="en-US" sz="2400" dirty="0"/>
              <a:t>Uphold integrity, trust, and transparency.</a:t>
            </a:r>
          </a:p>
          <a:p>
            <a:pPr lvl="1"/>
            <a:r>
              <a:rPr lang="en-US" sz="2400" dirty="0"/>
              <a:t>Promote community engagement and sustainability.</a:t>
            </a:r>
          </a:p>
          <a:p>
            <a:pPr marL="0" indent="0">
              <a:buNone/>
            </a:pPr>
            <a:r>
              <a:rPr lang="en-US" b="1" dirty="0">
                <a:solidFill>
                  <a:schemeClr val="accent4">
                    <a:lumMod val="75000"/>
                  </a:schemeClr>
                </a:solidFill>
              </a:rPr>
              <a:t>Duty of Care</a:t>
            </a:r>
          </a:p>
          <a:p>
            <a:pPr lvl="1"/>
            <a:r>
              <a:rPr lang="en-US" sz="2400" dirty="0"/>
              <a:t>Participate actively in meetings and decision-making.</a:t>
            </a:r>
          </a:p>
          <a:p>
            <a:pPr lvl="1"/>
            <a:r>
              <a:rPr lang="en-US" sz="2400" dirty="0"/>
              <a:t>Stay informed about operations and risks.</a:t>
            </a:r>
            <a:endParaRPr lang="en-US" sz="2400" i="1" u="sng" dirty="0"/>
          </a:p>
        </p:txBody>
      </p:sp>
    </p:spTree>
    <p:extLst>
      <p:ext uri="{BB962C8B-B14F-4D97-AF65-F5344CB8AC3E}">
        <p14:creationId xmlns:p14="http://schemas.microsoft.com/office/powerpoint/2010/main" val="18229594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E52B-D215-AB10-D8E8-73B9F32F9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415D6-774A-8371-FBF4-9D6BF1EB0D0B}"/>
              </a:ext>
            </a:extLst>
          </p:cNvPr>
          <p:cNvSpPr>
            <a:spLocks noGrp="1"/>
          </p:cNvSpPr>
          <p:nvPr>
            <p:ph type="title"/>
          </p:nvPr>
        </p:nvSpPr>
        <p:spPr>
          <a:xfrm>
            <a:off x="163284" y="120253"/>
            <a:ext cx="8142516" cy="394097"/>
          </a:xfrm>
        </p:spPr>
        <p:txBody>
          <a:bodyPr>
            <a:normAutofit fontScale="90000"/>
          </a:bodyPr>
          <a:lstStyle/>
          <a:p>
            <a:r>
              <a:rPr lang="en-US" dirty="0"/>
              <a:t>Directors’ Core Responsibilities</a:t>
            </a:r>
          </a:p>
        </p:txBody>
      </p:sp>
      <p:sp>
        <p:nvSpPr>
          <p:cNvPr id="3" name="Content Placeholder 2">
            <a:extLst>
              <a:ext uri="{FF2B5EF4-FFF2-40B4-BE49-F238E27FC236}">
                <a16:creationId xmlns:a16="http://schemas.microsoft.com/office/drawing/2014/main" id="{B0068103-FB48-835C-73C6-D796C53F8746}"/>
              </a:ext>
            </a:extLst>
          </p:cNvPr>
          <p:cNvSpPr>
            <a:spLocks noGrp="1"/>
          </p:cNvSpPr>
          <p:nvPr>
            <p:ph idx="1"/>
          </p:nvPr>
        </p:nvSpPr>
        <p:spPr>
          <a:xfrm>
            <a:off x="381000" y="628650"/>
            <a:ext cx="6781800" cy="4514850"/>
          </a:xfrm>
        </p:spPr>
        <p:txBody>
          <a:bodyPr>
            <a:normAutofit/>
          </a:bodyPr>
          <a:lstStyle/>
          <a:p>
            <a:pPr marL="0" indent="0">
              <a:buNone/>
            </a:pPr>
            <a:r>
              <a:rPr lang="en-US" b="1" dirty="0">
                <a:solidFill>
                  <a:schemeClr val="accent4">
                    <a:lumMod val="75000"/>
                  </a:schemeClr>
                </a:solidFill>
              </a:rPr>
              <a:t>Duty of Obedience</a:t>
            </a:r>
          </a:p>
          <a:p>
            <a:pPr lvl="1"/>
            <a:r>
              <a:rPr lang="en-US" dirty="0">
                <a:solidFill>
                  <a:schemeClr val="bg1"/>
                </a:solidFill>
              </a:rPr>
              <a:t>Follow bylaws, policies, and legal requirements.</a:t>
            </a:r>
          </a:p>
          <a:p>
            <a:pPr lvl="1"/>
            <a:r>
              <a:rPr lang="en-US" dirty="0">
                <a:solidFill>
                  <a:schemeClr val="bg1"/>
                </a:solidFill>
              </a:rPr>
              <a:t>Ensure regulatory compliance at every level.</a:t>
            </a:r>
          </a:p>
          <a:p>
            <a:pPr marL="0" indent="0">
              <a:buNone/>
            </a:pPr>
            <a:endParaRPr lang="en-US" dirty="0">
              <a:solidFill>
                <a:schemeClr val="bg1"/>
              </a:solidFill>
            </a:endParaRPr>
          </a:p>
          <a:p>
            <a:pPr marL="0" indent="0">
              <a:buNone/>
            </a:pPr>
            <a:r>
              <a:rPr lang="en-US" i="1" u="sng" dirty="0">
                <a:solidFill>
                  <a:schemeClr val="bg1"/>
                </a:solidFill>
              </a:rPr>
              <a:t>Integrity + informed action = responsible governance.</a:t>
            </a:r>
            <a:endParaRPr lang="en-US" sz="2400" i="1" u="sng" dirty="0">
              <a:solidFill>
                <a:schemeClr val="bg1"/>
              </a:solidFill>
            </a:endParaRPr>
          </a:p>
        </p:txBody>
      </p:sp>
    </p:spTree>
    <p:extLst>
      <p:ext uri="{BB962C8B-B14F-4D97-AF65-F5344CB8AC3E}">
        <p14:creationId xmlns:p14="http://schemas.microsoft.com/office/powerpoint/2010/main" val="39897637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DA7A-6462-18A0-EF80-DDD271297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3BC6C-D7E1-9570-C0FC-285519A8EB78}"/>
              </a:ext>
            </a:extLst>
          </p:cNvPr>
          <p:cNvSpPr>
            <a:spLocks noGrp="1"/>
          </p:cNvSpPr>
          <p:nvPr>
            <p:ph type="title"/>
          </p:nvPr>
        </p:nvSpPr>
        <p:spPr>
          <a:xfrm>
            <a:off x="163284" y="120253"/>
            <a:ext cx="8142516" cy="394097"/>
          </a:xfrm>
        </p:spPr>
        <p:txBody>
          <a:bodyPr>
            <a:normAutofit fontScale="90000"/>
          </a:bodyPr>
          <a:lstStyle/>
          <a:p>
            <a:r>
              <a:rPr lang="en-US" dirty="0"/>
              <a:t>Qualities of an Effective Director</a:t>
            </a:r>
          </a:p>
        </p:txBody>
      </p:sp>
      <p:sp>
        <p:nvSpPr>
          <p:cNvPr id="3" name="Content Placeholder 2">
            <a:extLst>
              <a:ext uri="{FF2B5EF4-FFF2-40B4-BE49-F238E27FC236}">
                <a16:creationId xmlns:a16="http://schemas.microsoft.com/office/drawing/2014/main" id="{15D3E0BB-B74D-07BC-3869-E0DCFF3198EC}"/>
              </a:ext>
            </a:extLst>
          </p:cNvPr>
          <p:cNvSpPr>
            <a:spLocks noGrp="1"/>
          </p:cNvSpPr>
          <p:nvPr>
            <p:ph idx="1"/>
          </p:nvPr>
        </p:nvSpPr>
        <p:spPr>
          <a:xfrm>
            <a:off x="381000" y="628650"/>
            <a:ext cx="6781800" cy="4514850"/>
          </a:xfrm>
        </p:spPr>
        <p:txBody>
          <a:bodyPr>
            <a:normAutofit fontScale="92500"/>
          </a:bodyPr>
          <a:lstStyle/>
          <a:p>
            <a:r>
              <a:rPr lang="en-US" b="1" dirty="0">
                <a:solidFill>
                  <a:schemeClr val="accent4">
                    <a:lumMod val="75000"/>
                  </a:schemeClr>
                </a:solidFill>
              </a:rPr>
              <a:t>Adaptive Leadership: </a:t>
            </a:r>
            <a:r>
              <a:rPr lang="en-US" dirty="0">
                <a:solidFill>
                  <a:schemeClr val="bg1"/>
                </a:solidFill>
              </a:rPr>
              <a:t>Embrace change and innovation.</a:t>
            </a:r>
          </a:p>
          <a:p>
            <a:r>
              <a:rPr lang="en-US" b="1" dirty="0">
                <a:solidFill>
                  <a:schemeClr val="accent4">
                    <a:lumMod val="75000"/>
                  </a:schemeClr>
                </a:solidFill>
              </a:rPr>
              <a:t>Strategic Vision: </a:t>
            </a:r>
            <a:r>
              <a:rPr lang="en-US" dirty="0">
                <a:solidFill>
                  <a:schemeClr val="bg1"/>
                </a:solidFill>
              </a:rPr>
              <a:t>Focus on long-term goals and member value.</a:t>
            </a:r>
          </a:p>
          <a:p>
            <a:r>
              <a:rPr lang="en-US" b="1" dirty="0">
                <a:solidFill>
                  <a:schemeClr val="accent4">
                    <a:lumMod val="75000"/>
                  </a:schemeClr>
                </a:solidFill>
              </a:rPr>
              <a:t>Conflict Resolution</a:t>
            </a:r>
            <a:r>
              <a:rPr lang="en-US" dirty="0">
                <a:solidFill>
                  <a:schemeClr val="bg1"/>
                </a:solidFill>
              </a:rPr>
              <a:t>: Seek collaboration, not division.</a:t>
            </a:r>
          </a:p>
          <a:p>
            <a:r>
              <a:rPr lang="en-US" b="1" dirty="0">
                <a:solidFill>
                  <a:schemeClr val="accent4">
                    <a:lumMod val="75000"/>
                  </a:schemeClr>
                </a:solidFill>
              </a:rPr>
              <a:t>Cultural Sensitivity: </a:t>
            </a:r>
            <a:r>
              <a:rPr lang="en-US" dirty="0">
                <a:solidFill>
                  <a:schemeClr val="bg1"/>
                </a:solidFill>
              </a:rPr>
              <a:t>Champion diversity and inclusion.</a:t>
            </a:r>
          </a:p>
          <a:p>
            <a:r>
              <a:rPr lang="en-US" b="1" dirty="0">
                <a:solidFill>
                  <a:schemeClr val="accent4">
                    <a:lumMod val="75000"/>
                  </a:schemeClr>
                </a:solidFill>
              </a:rPr>
              <a:t>Financial Acumen</a:t>
            </a:r>
            <a:r>
              <a:rPr lang="en-US" dirty="0">
                <a:solidFill>
                  <a:schemeClr val="bg1"/>
                </a:solidFill>
              </a:rPr>
              <a:t>: Understand budgets and financial reports.</a:t>
            </a:r>
          </a:p>
          <a:p>
            <a:pPr marL="0" indent="0">
              <a:buNone/>
            </a:pPr>
            <a:endParaRPr lang="en-US" dirty="0">
              <a:solidFill>
                <a:schemeClr val="bg1"/>
              </a:solidFill>
            </a:endParaRPr>
          </a:p>
          <a:p>
            <a:pPr marL="0" indent="0">
              <a:buNone/>
            </a:pPr>
            <a:r>
              <a:rPr lang="en-US" i="1" u="sng" dirty="0">
                <a:solidFill>
                  <a:schemeClr val="bg1"/>
                </a:solidFill>
              </a:rPr>
              <a:t>Great directors lead with empathy, clarity, and discipline.</a:t>
            </a:r>
            <a:endParaRPr lang="en-US" sz="2400" i="1" u="sng" dirty="0">
              <a:solidFill>
                <a:schemeClr val="bg1"/>
              </a:solidFill>
            </a:endParaRPr>
          </a:p>
        </p:txBody>
      </p:sp>
    </p:spTree>
    <p:extLst>
      <p:ext uri="{BB962C8B-B14F-4D97-AF65-F5344CB8AC3E}">
        <p14:creationId xmlns:p14="http://schemas.microsoft.com/office/powerpoint/2010/main" val="5173409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1F51A-F598-7ABB-F4E4-F4D933D05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403BB6-B3D1-D2A0-A6CC-61862D9617ED}"/>
              </a:ext>
            </a:extLst>
          </p:cNvPr>
          <p:cNvSpPr>
            <a:spLocks noGrp="1"/>
          </p:cNvSpPr>
          <p:nvPr>
            <p:ph type="title"/>
          </p:nvPr>
        </p:nvSpPr>
        <p:spPr>
          <a:xfrm>
            <a:off x="163284" y="120253"/>
            <a:ext cx="8142516" cy="394097"/>
          </a:xfrm>
        </p:spPr>
        <p:txBody>
          <a:bodyPr>
            <a:normAutofit fontScale="90000"/>
          </a:bodyPr>
          <a:lstStyle/>
          <a:p>
            <a:r>
              <a:rPr lang="en-US" dirty="0"/>
              <a:t>The Director’s Role in Action</a:t>
            </a:r>
          </a:p>
        </p:txBody>
      </p:sp>
      <p:sp>
        <p:nvSpPr>
          <p:cNvPr id="3" name="Content Placeholder 2">
            <a:extLst>
              <a:ext uri="{FF2B5EF4-FFF2-40B4-BE49-F238E27FC236}">
                <a16:creationId xmlns:a16="http://schemas.microsoft.com/office/drawing/2014/main" id="{831588AE-2EA9-A873-A316-062650E492B8}"/>
              </a:ext>
            </a:extLst>
          </p:cNvPr>
          <p:cNvSpPr>
            <a:spLocks noGrp="1"/>
          </p:cNvSpPr>
          <p:nvPr>
            <p:ph idx="1"/>
          </p:nvPr>
        </p:nvSpPr>
        <p:spPr>
          <a:xfrm>
            <a:off x="381000" y="628650"/>
            <a:ext cx="6781800" cy="4514850"/>
          </a:xfrm>
        </p:spPr>
        <p:txBody>
          <a:bodyPr>
            <a:normAutofit/>
          </a:bodyPr>
          <a:lstStyle/>
          <a:p>
            <a:r>
              <a:rPr lang="en-US" b="1" dirty="0">
                <a:solidFill>
                  <a:schemeClr val="accent4">
                    <a:lumMod val="75000"/>
                  </a:schemeClr>
                </a:solidFill>
              </a:rPr>
              <a:t>Leadership &amp; Mentorship: </a:t>
            </a:r>
            <a:r>
              <a:rPr lang="en-US" dirty="0">
                <a:solidFill>
                  <a:schemeClr val="bg1"/>
                </a:solidFill>
              </a:rPr>
              <a:t>Develop future co-op leaders.</a:t>
            </a:r>
          </a:p>
          <a:p>
            <a:r>
              <a:rPr lang="en-US" b="1" dirty="0">
                <a:solidFill>
                  <a:schemeClr val="accent4">
                    <a:lumMod val="75000"/>
                  </a:schemeClr>
                </a:solidFill>
              </a:rPr>
              <a:t>Resource Mobilization: </a:t>
            </a:r>
            <a:r>
              <a:rPr lang="en-US" dirty="0">
                <a:solidFill>
                  <a:schemeClr val="bg1"/>
                </a:solidFill>
              </a:rPr>
              <a:t>Secure funds and partnerships.</a:t>
            </a:r>
          </a:p>
          <a:p>
            <a:r>
              <a:rPr lang="en-US" b="1" dirty="0">
                <a:solidFill>
                  <a:schemeClr val="accent4">
                    <a:lumMod val="75000"/>
                  </a:schemeClr>
                </a:solidFill>
              </a:rPr>
              <a:t>Stakeholder Engagement: </a:t>
            </a:r>
            <a:r>
              <a:rPr lang="en-US" dirty="0">
                <a:solidFill>
                  <a:schemeClr val="bg1"/>
                </a:solidFill>
              </a:rPr>
              <a:t>Build trust with members and community.</a:t>
            </a:r>
          </a:p>
          <a:p>
            <a:r>
              <a:rPr lang="en-US" b="1" dirty="0">
                <a:solidFill>
                  <a:schemeClr val="accent4">
                    <a:lumMod val="75000"/>
                  </a:schemeClr>
                </a:solidFill>
              </a:rPr>
              <a:t>Technology Adoption: </a:t>
            </a:r>
            <a:r>
              <a:rPr lang="en-US" dirty="0">
                <a:solidFill>
                  <a:schemeClr val="bg1"/>
                </a:solidFill>
              </a:rPr>
              <a:t>Use digital tools for efficiency and communication.</a:t>
            </a:r>
          </a:p>
          <a:p>
            <a:endParaRPr lang="en-US" dirty="0">
              <a:solidFill>
                <a:schemeClr val="bg1"/>
              </a:solidFill>
            </a:endParaRPr>
          </a:p>
          <a:p>
            <a:pPr marL="0" indent="0">
              <a:buNone/>
            </a:pPr>
            <a:r>
              <a:rPr lang="en-US" i="1" u="sng" dirty="0">
                <a:solidFill>
                  <a:schemeClr val="bg1"/>
                </a:solidFill>
              </a:rPr>
              <a:t>Modern boards blend tradition with innovation</a:t>
            </a:r>
            <a:r>
              <a:rPr lang="en-US" dirty="0">
                <a:solidFill>
                  <a:schemeClr val="bg1"/>
                </a:solidFill>
              </a:rPr>
              <a:t>.</a:t>
            </a:r>
            <a:endParaRPr lang="en-US" sz="2400" i="1" u="sng" dirty="0">
              <a:solidFill>
                <a:schemeClr val="bg1"/>
              </a:solidFill>
            </a:endParaRPr>
          </a:p>
        </p:txBody>
      </p:sp>
    </p:spTree>
    <p:extLst>
      <p:ext uri="{BB962C8B-B14F-4D97-AF65-F5344CB8AC3E}">
        <p14:creationId xmlns:p14="http://schemas.microsoft.com/office/powerpoint/2010/main" val="2310069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6E5D-12CC-3EB3-7733-D53828192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F989A-BADE-6733-44BB-87B8A41BF491}"/>
              </a:ext>
            </a:extLst>
          </p:cNvPr>
          <p:cNvSpPr>
            <a:spLocks noGrp="1"/>
          </p:cNvSpPr>
          <p:nvPr>
            <p:ph type="title"/>
          </p:nvPr>
        </p:nvSpPr>
        <p:spPr>
          <a:xfrm>
            <a:off x="163284" y="120253"/>
            <a:ext cx="8142516" cy="394097"/>
          </a:xfrm>
        </p:spPr>
        <p:txBody>
          <a:bodyPr>
            <a:normAutofit fontScale="90000"/>
          </a:bodyPr>
          <a:lstStyle/>
          <a:p>
            <a:r>
              <a:rPr lang="en-US" dirty="0"/>
              <a:t>Legal and Ethical Duties</a:t>
            </a:r>
          </a:p>
        </p:txBody>
      </p:sp>
      <p:sp>
        <p:nvSpPr>
          <p:cNvPr id="3" name="Content Placeholder 2">
            <a:extLst>
              <a:ext uri="{FF2B5EF4-FFF2-40B4-BE49-F238E27FC236}">
                <a16:creationId xmlns:a16="http://schemas.microsoft.com/office/drawing/2014/main" id="{0C93BE42-B298-5EBB-5C0A-6F8372F7B695}"/>
              </a:ext>
            </a:extLst>
          </p:cNvPr>
          <p:cNvSpPr>
            <a:spLocks noGrp="1"/>
          </p:cNvSpPr>
          <p:nvPr>
            <p:ph idx="1"/>
          </p:nvPr>
        </p:nvSpPr>
        <p:spPr>
          <a:xfrm>
            <a:off x="381000" y="628650"/>
            <a:ext cx="6781800" cy="4514850"/>
          </a:xfrm>
        </p:spPr>
        <p:txBody>
          <a:bodyPr>
            <a:normAutofit/>
          </a:bodyPr>
          <a:lstStyle/>
          <a:p>
            <a:r>
              <a:rPr lang="en-US" dirty="0">
                <a:solidFill>
                  <a:schemeClr val="bg1"/>
                </a:solidFill>
              </a:rPr>
              <a:t>Maintain accurate </a:t>
            </a:r>
            <a:r>
              <a:rPr lang="en-US" b="1" dirty="0">
                <a:solidFill>
                  <a:schemeClr val="accent4">
                    <a:lumMod val="75000"/>
                  </a:schemeClr>
                </a:solidFill>
              </a:rPr>
              <a:t>documentation and records.</a:t>
            </a:r>
          </a:p>
          <a:p>
            <a:r>
              <a:rPr lang="en-US" dirty="0">
                <a:solidFill>
                  <a:schemeClr val="bg1"/>
                </a:solidFill>
              </a:rPr>
              <a:t>Enforce strong </a:t>
            </a:r>
            <a:r>
              <a:rPr lang="en-US" b="1" dirty="0">
                <a:solidFill>
                  <a:schemeClr val="accent4">
                    <a:lumMod val="75000"/>
                  </a:schemeClr>
                </a:solidFill>
              </a:rPr>
              <a:t>data protection </a:t>
            </a:r>
            <a:r>
              <a:rPr lang="en-US" dirty="0">
                <a:solidFill>
                  <a:schemeClr val="bg1"/>
                </a:solidFill>
              </a:rPr>
              <a:t>and privacy standards.</a:t>
            </a:r>
          </a:p>
          <a:p>
            <a:r>
              <a:rPr lang="en-US" dirty="0">
                <a:solidFill>
                  <a:schemeClr val="bg1"/>
                </a:solidFill>
              </a:rPr>
              <a:t>Implement </a:t>
            </a:r>
            <a:r>
              <a:rPr lang="en-US" b="1" dirty="0">
                <a:solidFill>
                  <a:schemeClr val="accent4">
                    <a:lumMod val="75000"/>
                  </a:schemeClr>
                </a:solidFill>
              </a:rPr>
              <a:t>fraud prevention </a:t>
            </a:r>
            <a:r>
              <a:rPr lang="en-US" dirty="0">
                <a:solidFill>
                  <a:schemeClr val="bg1"/>
                </a:solidFill>
              </a:rPr>
              <a:t>controls and oversight.</a:t>
            </a:r>
          </a:p>
          <a:p>
            <a:r>
              <a:rPr lang="en-US" dirty="0">
                <a:solidFill>
                  <a:schemeClr val="bg1"/>
                </a:solidFill>
              </a:rPr>
              <a:t>Serve without personal gain — with a spirit of stewardship.</a:t>
            </a:r>
            <a:endParaRPr lang="en-US" sz="2400" i="1" u="sng" dirty="0">
              <a:solidFill>
                <a:schemeClr val="bg1"/>
              </a:solidFill>
            </a:endParaRPr>
          </a:p>
        </p:txBody>
      </p:sp>
    </p:spTree>
    <p:extLst>
      <p:ext uri="{BB962C8B-B14F-4D97-AF65-F5344CB8AC3E}">
        <p14:creationId xmlns:p14="http://schemas.microsoft.com/office/powerpoint/2010/main" val="176235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347CF-DA97-40BE-7298-3BEC1421B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F5B97-0953-523C-4B81-4A3ECF03975A}"/>
              </a:ext>
            </a:extLst>
          </p:cNvPr>
          <p:cNvSpPr>
            <a:spLocks noGrp="1"/>
          </p:cNvSpPr>
          <p:nvPr>
            <p:ph type="title"/>
          </p:nvPr>
        </p:nvSpPr>
        <p:spPr>
          <a:xfrm>
            <a:off x="163284" y="120253"/>
            <a:ext cx="8142516" cy="394097"/>
          </a:xfrm>
        </p:spPr>
        <p:txBody>
          <a:bodyPr>
            <a:normAutofit fontScale="90000"/>
          </a:bodyPr>
          <a:lstStyle/>
          <a:p>
            <a:r>
              <a:rPr lang="en-US" dirty="0"/>
              <a:t>Legal and Ethical Duties</a:t>
            </a:r>
          </a:p>
        </p:txBody>
      </p:sp>
      <p:sp>
        <p:nvSpPr>
          <p:cNvPr id="3" name="Content Placeholder 2">
            <a:extLst>
              <a:ext uri="{FF2B5EF4-FFF2-40B4-BE49-F238E27FC236}">
                <a16:creationId xmlns:a16="http://schemas.microsoft.com/office/drawing/2014/main" id="{521A4A72-2FE3-88D3-A0B0-64563A0C9C96}"/>
              </a:ext>
            </a:extLst>
          </p:cNvPr>
          <p:cNvSpPr>
            <a:spLocks noGrp="1"/>
          </p:cNvSpPr>
          <p:nvPr>
            <p:ph idx="1"/>
          </p:nvPr>
        </p:nvSpPr>
        <p:spPr>
          <a:xfrm>
            <a:off x="381000" y="628650"/>
            <a:ext cx="6781800" cy="4514850"/>
          </a:xfrm>
        </p:spPr>
        <p:txBody>
          <a:bodyPr>
            <a:normAutofit/>
          </a:bodyPr>
          <a:lstStyle/>
          <a:p>
            <a:pPr marL="0" indent="0">
              <a:buNone/>
            </a:pPr>
            <a:r>
              <a:rPr lang="en-US" b="1" dirty="0">
                <a:solidFill>
                  <a:schemeClr val="accent4">
                    <a:lumMod val="75000"/>
                  </a:schemeClr>
                </a:solidFill>
              </a:rPr>
              <a:t>Closing Thought:</a:t>
            </a:r>
          </a:p>
          <a:p>
            <a:r>
              <a:rPr lang="en-US" dirty="0">
                <a:solidFill>
                  <a:schemeClr val="bg1"/>
                </a:solidFill>
              </a:rPr>
              <a:t>Directorship is a calling to lead with honor, wisdom, and service—building trust, sustainability, and excellence for the entire cooperative.</a:t>
            </a:r>
          </a:p>
          <a:p>
            <a:endParaRPr lang="en-US" dirty="0">
              <a:solidFill>
                <a:schemeClr val="bg1"/>
              </a:solidFill>
            </a:endParaRPr>
          </a:p>
          <a:p>
            <a:pPr marL="0" indent="0">
              <a:buNone/>
            </a:pPr>
            <a:r>
              <a:rPr lang="en-US" i="1" u="sng" dirty="0">
                <a:solidFill>
                  <a:schemeClr val="bg1"/>
                </a:solidFill>
              </a:rPr>
              <a:t>Ethical leadership is the cornerstone of a thriving co-op.</a:t>
            </a:r>
            <a:endParaRPr lang="en-US" sz="2400" i="1" u="sng" dirty="0">
              <a:solidFill>
                <a:schemeClr val="bg1"/>
              </a:solidFill>
            </a:endParaRPr>
          </a:p>
        </p:txBody>
      </p:sp>
    </p:spTree>
    <p:extLst>
      <p:ext uri="{BB962C8B-B14F-4D97-AF65-F5344CB8AC3E}">
        <p14:creationId xmlns:p14="http://schemas.microsoft.com/office/powerpoint/2010/main" val="5282468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66EFE-4854-C2F7-26CB-5B818A15525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7244A90-E201-EEB7-C851-247788B576D2}"/>
              </a:ext>
            </a:extLst>
          </p:cNvPr>
          <p:cNvSpPr>
            <a:spLocks noGrp="1"/>
          </p:cNvSpPr>
          <p:nvPr>
            <p:ph type="body" idx="1"/>
          </p:nvPr>
        </p:nvSpPr>
        <p:spPr>
          <a:xfrm>
            <a:off x="-381000" y="38671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Central Role of the Board: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of Directors is crucial for overseeing the cooperative's strategic direction, ensuring effective governance by making informed decisions that align with the cooperative's mission and objectives.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Responsibilities of Directors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 members have a range of responsibilities, including creating a vision, strategic planning, policy development, financial management, performance monitoring, and ensuring stakeholder engagement.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Ethical Obligations and Duties: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Directors are bound by fiduciary duties, including the duty of care and duty of obedience, requiring them to act in the best interests of the cooperative while adhering to established laws and governing documents.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Qualities of Effective Directors: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Successful directors demonstrate adaptive leadership, strategic vision, conflict resolution skills, cultural sensitivity, and financial acumen, all of which are essential for effective governance.</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Importance of Interaction Between Board and Management: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must provide clear direction and support to the management team, ensuring collaboration and alignment in executing the cooperative's operational plans.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Continuous Learning and Self-Assessment: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Boards should engage in ongoing training and evaluation of their performance to enhance governance practices, adapt to changing circumstances, and better support the cooperative's growth and sustainability.</a:t>
            </a:r>
            <a:endParaRPr lang="en-US" dirty="0"/>
          </a:p>
        </p:txBody>
      </p:sp>
    </p:spTree>
    <p:extLst>
      <p:ext uri="{BB962C8B-B14F-4D97-AF65-F5344CB8AC3E}">
        <p14:creationId xmlns:p14="http://schemas.microsoft.com/office/powerpoint/2010/main" val="1788009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E6984-6F5C-E385-F64A-CC28FE7F4E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D7B2E-D30D-F0A2-4431-90038C8BA5B0}"/>
              </a:ext>
            </a:extLst>
          </p:cNvPr>
          <p:cNvSpPr>
            <a:spLocks noGrp="1"/>
          </p:cNvSpPr>
          <p:nvPr>
            <p:ph sz="half" idx="2"/>
          </p:nvPr>
        </p:nvSpPr>
        <p:spPr>
          <a:xfrm>
            <a:off x="228600" y="514350"/>
            <a:ext cx="6781800" cy="4572000"/>
          </a:xfrm>
        </p:spPr>
        <p:txBody>
          <a:bodyPr>
            <a:normAutofit fontScale="70000" lnSpcReduction="20000"/>
          </a:bodyPr>
          <a:lstStyle/>
          <a:p>
            <a:r>
              <a:rPr lang="en-US" sz="2200" dirty="0"/>
              <a:t>What is the primary responsibility of the Board of Directors in a housing cooperative?</a:t>
            </a:r>
          </a:p>
          <a:p>
            <a:r>
              <a:rPr lang="en-US" sz="2200" dirty="0"/>
              <a:t>     A) Collecting members' monthly payments</a:t>
            </a:r>
          </a:p>
          <a:p>
            <a:r>
              <a:rPr lang="en-US" sz="2200" dirty="0"/>
              <a:t>     B) Paying the cooperative's bills</a:t>
            </a:r>
          </a:p>
          <a:p>
            <a:r>
              <a:rPr lang="en-US" sz="2200" dirty="0"/>
              <a:t>     C) Ensuring that various cooperative tasks are performed satisfactorily</a:t>
            </a:r>
          </a:p>
          <a:p>
            <a:r>
              <a:rPr lang="en-US" sz="2200" dirty="0"/>
              <a:t>     D) Engaging with committee members</a:t>
            </a:r>
          </a:p>
          <a:p>
            <a:endParaRPr lang="en-US" sz="2200" dirty="0"/>
          </a:p>
          <a:p>
            <a:r>
              <a:rPr lang="en-US" sz="2200" dirty="0"/>
              <a:t>Which ethical responsibility is entrusted to directors in a cooperative?</a:t>
            </a:r>
          </a:p>
          <a:p>
            <a:r>
              <a:rPr lang="en-US" sz="2200" dirty="0"/>
              <a:t>     A) Maximizing personal financial gains</a:t>
            </a:r>
          </a:p>
          <a:p>
            <a:r>
              <a:rPr lang="en-US" sz="2200" dirty="0"/>
              <a:t>     B) Upholding integrity and trust</a:t>
            </a:r>
          </a:p>
          <a:p>
            <a:r>
              <a:rPr lang="en-US" sz="2200" dirty="0"/>
              <a:t>     C) Avoiding engagement with the cooperative community</a:t>
            </a:r>
          </a:p>
          <a:p>
            <a:r>
              <a:rPr lang="en-US" sz="2200" dirty="0"/>
              <a:t>     D) Promoting conflicts of interest</a:t>
            </a:r>
          </a:p>
          <a:p>
            <a:endParaRPr lang="en-US" sz="2200" dirty="0"/>
          </a:p>
          <a:p>
            <a:r>
              <a:rPr lang="en-US" sz="2200" dirty="0"/>
              <a:t>What does the duty of care for directors involve?</a:t>
            </a:r>
          </a:p>
          <a:p>
            <a:r>
              <a:rPr lang="en-US" sz="2200" dirty="0"/>
              <a:t>     A) Minimizing their engagement in board meetings</a:t>
            </a:r>
          </a:p>
          <a:p>
            <a:r>
              <a:rPr lang="en-US" sz="2200" dirty="0"/>
              <a:t>     B) Avoiding proactive risk management</a:t>
            </a:r>
          </a:p>
          <a:p>
            <a:r>
              <a:rPr lang="en-US" sz="2200" dirty="0"/>
              <a:t>     C) Actively participating in board meetings and making informed decisions</a:t>
            </a:r>
          </a:p>
          <a:p>
            <a:r>
              <a:rPr lang="en-US" sz="2200" dirty="0"/>
              <a:t>    D) Ignoring market trends and opportunities</a:t>
            </a:r>
          </a:p>
          <a:p>
            <a:endParaRPr lang="en-US" dirty="0"/>
          </a:p>
        </p:txBody>
      </p:sp>
      <p:sp>
        <p:nvSpPr>
          <p:cNvPr id="6" name="Title 5">
            <a:extLst>
              <a:ext uri="{FF2B5EF4-FFF2-40B4-BE49-F238E27FC236}">
                <a16:creationId xmlns:a16="http://schemas.microsoft.com/office/drawing/2014/main" id="{D0FD6BDA-5E18-37FE-89AB-C8E888FCA703}"/>
              </a:ext>
            </a:extLst>
          </p:cNvPr>
          <p:cNvSpPr>
            <a:spLocks noGrp="1"/>
          </p:cNvSpPr>
          <p:nvPr>
            <p:ph type="title"/>
          </p:nvPr>
        </p:nvSpPr>
        <p:spPr/>
        <p:txBody>
          <a:bodyPr>
            <a:normAutofit fontScale="90000"/>
          </a:bodyPr>
          <a:lstStyle/>
          <a:p>
            <a:r>
              <a:rPr lang="en-US" dirty="0"/>
              <a:t>Chapter 5: Board of Directors Quiz </a:t>
            </a:r>
          </a:p>
        </p:txBody>
      </p:sp>
    </p:spTree>
    <p:extLst>
      <p:ext uri="{BB962C8B-B14F-4D97-AF65-F5344CB8AC3E}">
        <p14:creationId xmlns:p14="http://schemas.microsoft.com/office/powerpoint/2010/main" val="39243156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8E30D-990C-7CC9-3060-C320CC8CB35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2C6259-CBF6-E32F-0195-02A7546DB56D}"/>
              </a:ext>
            </a:extLst>
          </p:cNvPr>
          <p:cNvSpPr>
            <a:spLocks noGrp="1"/>
          </p:cNvSpPr>
          <p:nvPr>
            <p:ph sz="quarter" idx="4"/>
          </p:nvPr>
        </p:nvSpPr>
        <p:spPr>
          <a:xfrm>
            <a:off x="381000" y="522514"/>
            <a:ext cx="6770916" cy="4191000"/>
          </a:xfrm>
        </p:spPr>
        <p:txBody>
          <a:bodyPr>
            <a:normAutofit/>
          </a:bodyPr>
          <a:lstStyle/>
          <a:p>
            <a:r>
              <a:rPr lang="en-US" sz="1600" dirty="0"/>
              <a:t>Which quality is important for a successful director in a cooperative?</a:t>
            </a:r>
          </a:p>
          <a:p>
            <a:r>
              <a:rPr lang="en-US" sz="1600" dirty="0"/>
              <a:t>     A) Inflexibility in leadership style</a:t>
            </a:r>
          </a:p>
          <a:p>
            <a:r>
              <a:rPr lang="en-US" sz="1600" dirty="0"/>
              <a:t>     B) Conflict avoidance skills</a:t>
            </a:r>
          </a:p>
          <a:p>
            <a:r>
              <a:rPr lang="en-US" sz="1600" dirty="0"/>
              <a:t>     C) Cultural insensitivity</a:t>
            </a:r>
          </a:p>
          <a:p>
            <a:r>
              <a:rPr lang="en-US" sz="1600" dirty="0"/>
              <a:t>     D) Financial acumen</a:t>
            </a:r>
          </a:p>
          <a:p>
            <a:endParaRPr lang="en-US" sz="1600" dirty="0"/>
          </a:p>
          <a:p>
            <a:r>
              <a:rPr lang="en-US" sz="1600" dirty="0"/>
              <a:t>What is the role of a director in a cooperative regarding resource mobilization?</a:t>
            </a:r>
          </a:p>
          <a:p>
            <a:r>
              <a:rPr lang="en-US" sz="1600" dirty="0"/>
              <a:t>     A) To actively engage in resource mobilization</a:t>
            </a:r>
          </a:p>
          <a:p>
            <a:r>
              <a:rPr lang="en-US" sz="1600" dirty="0"/>
              <a:t>     B) To avoid any involvement in resource mobilization</a:t>
            </a:r>
          </a:p>
          <a:p>
            <a:r>
              <a:rPr lang="en-US" sz="1600" dirty="0"/>
              <a:t>     C) To leave resource mobilization entirely to staff members</a:t>
            </a:r>
          </a:p>
          <a:p>
            <a:r>
              <a:rPr lang="en-US" sz="1600" dirty="0"/>
              <a:t>     D) To focus solely on strategic vision</a:t>
            </a:r>
          </a:p>
          <a:p>
            <a:endParaRPr lang="en-US" dirty="0"/>
          </a:p>
          <a:p>
            <a:endParaRPr lang="en-US" dirty="0"/>
          </a:p>
        </p:txBody>
      </p:sp>
      <p:sp>
        <p:nvSpPr>
          <p:cNvPr id="6" name="Title 5">
            <a:extLst>
              <a:ext uri="{FF2B5EF4-FFF2-40B4-BE49-F238E27FC236}">
                <a16:creationId xmlns:a16="http://schemas.microsoft.com/office/drawing/2014/main" id="{AF8244F2-01BA-275C-A92B-26D48EF6E9A6}"/>
              </a:ext>
            </a:extLst>
          </p:cNvPr>
          <p:cNvSpPr>
            <a:spLocks noGrp="1"/>
          </p:cNvSpPr>
          <p:nvPr>
            <p:ph type="title"/>
          </p:nvPr>
        </p:nvSpPr>
        <p:spPr/>
        <p:txBody>
          <a:bodyPr>
            <a:normAutofit fontScale="90000"/>
          </a:bodyPr>
          <a:lstStyle/>
          <a:p>
            <a:r>
              <a:rPr lang="en-US" dirty="0"/>
              <a:t>Chapter 5: Board of Directors Quiz </a:t>
            </a:r>
          </a:p>
        </p:txBody>
      </p:sp>
    </p:spTree>
    <p:extLst>
      <p:ext uri="{BB962C8B-B14F-4D97-AF65-F5344CB8AC3E}">
        <p14:creationId xmlns:p14="http://schemas.microsoft.com/office/powerpoint/2010/main" val="30677627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D5AE43-DD16-E034-2EEE-88F9E9900A25}"/>
              </a:ext>
            </a:extLst>
          </p:cNvPr>
          <p:cNvSpPr>
            <a:spLocks noGrp="1"/>
          </p:cNvSpPr>
          <p:nvPr>
            <p:ph type="body" idx="1"/>
          </p:nvPr>
        </p:nvSpPr>
        <p:spPr/>
        <p:txBody>
          <a:bodyPr/>
          <a:lstStyle/>
          <a:p>
            <a:endParaRPr lang="en-US"/>
          </a:p>
        </p:txBody>
      </p:sp>
      <p:pic>
        <p:nvPicPr>
          <p:cNvPr id="8" name="Content Placeholder 7" descr="A person in a white shirt&#10;&#10;AI-generated content may be incorrect.">
            <a:extLst>
              <a:ext uri="{FF2B5EF4-FFF2-40B4-BE49-F238E27FC236}">
                <a16:creationId xmlns:a16="http://schemas.microsoft.com/office/drawing/2014/main" id="{FB44A603-6FD3-8F36-CB84-65921E7C673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200" y="0"/>
            <a:ext cx="9144000" cy="5155826"/>
          </a:xfrm>
        </p:spPr>
      </p:pic>
      <p:sp>
        <p:nvSpPr>
          <p:cNvPr id="4" name="Text Placeholder 3">
            <a:extLst>
              <a:ext uri="{FF2B5EF4-FFF2-40B4-BE49-F238E27FC236}">
                <a16:creationId xmlns:a16="http://schemas.microsoft.com/office/drawing/2014/main" id="{56729C92-EEEB-873C-275D-F9AAACBF4EA8}"/>
              </a:ext>
            </a:extLst>
          </p:cNvPr>
          <p:cNvSpPr>
            <a:spLocks noGrp="1"/>
          </p:cNvSpPr>
          <p:nvPr>
            <p:ph type="body" sz="quarter" idx="3"/>
          </p:nvPr>
        </p:nvSpPr>
        <p:spPr/>
        <p:txBody>
          <a:bodyPr/>
          <a:lstStyle/>
          <a:p>
            <a:endParaRPr lang="en-US"/>
          </a:p>
        </p:txBody>
      </p:sp>
      <p:sp>
        <p:nvSpPr>
          <p:cNvPr id="5" name="Content Placeholder 4">
            <a:extLst>
              <a:ext uri="{FF2B5EF4-FFF2-40B4-BE49-F238E27FC236}">
                <a16:creationId xmlns:a16="http://schemas.microsoft.com/office/drawing/2014/main" id="{C3B78F63-7CB0-A140-FEC8-40E60A61566A}"/>
              </a:ext>
            </a:extLst>
          </p:cNvPr>
          <p:cNvSpPr>
            <a:spLocks noGrp="1"/>
          </p:cNvSpPr>
          <p:nvPr>
            <p:ph sz="quarter" idx="4"/>
          </p:nvPr>
        </p:nvSpPr>
        <p:spPr/>
        <p:txBody>
          <a:bodyPr/>
          <a:lstStyle/>
          <a:p>
            <a:endParaRPr lang="en-US" dirty="0"/>
          </a:p>
        </p:txBody>
      </p:sp>
      <p:sp>
        <p:nvSpPr>
          <p:cNvPr id="6" name="Title 5">
            <a:extLst>
              <a:ext uri="{FF2B5EF4-FFF2-40B4-BE49-F238E27FC236}">
                <a16:creationId xmlns:a16="http://schemas.microsoft.com/office/drawing/2014/main" id="{B75EEA3E-9E3F-D8C3-443D-590B1848DE35}"/>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33057278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F465-7CF0-FB0F-0214-F6FB88463507}"/>
              </a:ext>
            </a:extLst>
          </p:cNvPr>
          <p:cNvSpPr>
            <a:spLocks noGrp="1"/>
          </p:cNvSpPr>
          <p:nvPr>
            <p:ph type="title"/>
          </p:nvPr>
        </p:nvSpPr>
        <p:spPr>
          <a:xfrm>
            <a:off x="163284" y="120253"/>
            <a:ext cx="8142516" cy="394097"/>
          </a:xfrm>
        </p:spPr>
        <p:txBody>
          <a:bodyPr>
            <a:noAutofit/>
          </a:bodyPr>
          <a:lstStyle/>
          <a:p>
            <a:r>
              <a:rPr lang="en-US" sz="2400" dirty="0"/>
              <a:t>Chapter 6 – Officers of the Co-op: Guiding with Purpose</a:t>
            </a:r>
          </a:p>
        </p:txBody>
      </p:sp>
      <p:sp>
        <p:nvSpPr>
          <p:cNvPr id="3" name="Content Placeholder 2">
            <a:extLst>
              <a:ext uri="{FF2B5EF4-FFF2-40B4-BE49-F238E27FC236}">
                <a16:creationId xmlns:a16="http://schemas.microsoft.com/office/drawing/2014/main" id="{A2CD8E53-BB88-EB5B-E495-37650302C00F}"/>
              </a:ext>
            </a:extLst>
          </p:cNvPr>
          <p:cNvSpPr>
            <a:spLocks noGrp="1"/>
          </p:cNvSpPr>
          <p:nvPr>
            <p:ph idx="1"/>
          </p:nvPr>
        </p:nvSpPr>
        <p:spPr/>
        <p:txBody>
          <a:bodyPr>
            <a:normAutofit lnSpcReduction="10000"/>
          </a:bodyPr>
          <a:lstStyle/>
          <a:p>
            <a:r>
              <a:rPr lang="en-US" dirty="0"/>
              <a:t>Officers ensure smooth and effective cooperative operations.</a:t>
            </a:r>
          </a:p>
          <a:p>
            <a:r>
              <a:rPr lang="en-US" dirty="0"/>
              <a:t>Each role—President, Vice President, Secretary, and Treasurer—carries distinct authority and accountability.</a:t>
            </a:r>
          </a:p>
          <a:p>
            <a:r>
              <a:rPr lang="en-US" dirty="0"/>
              <a:t>Their coordinated leadership safeguards the co-op’s mission, values, and financial health.</a:t>
            </a:r>
          </a:p>
          <a:p>
            <a:endParaRPr lang="en-US" dirty="0"/>
          </a:p>
          <a:p>
            <a:pPr marL="0" indent="0">
              <a:buNone/>
            </a:pPr>
            <a:r>
              <a:rPr lang="en-US" i="1" u="sng" dirty="0"/>
              <a:t>Strong officers = a stable and thriving cooperative.</a:t>
            </a:r>
          </a:p>
        </p:txBody>
      </p:sp>
    </p:spTree>
    <p:extLst>
      <p:ext uri="{BB962C8B-B14F-4D97-AF65-F5344CB8AC3E}">
        <p14:creationId xmlns:p14="http://schemas.microsoft.com/office/powerpoint/2010/main" val="27327421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2989B-697A-13F3-E3BE-7DAB49819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7B3CC-8B7F-9193-1ACC-927D842512F6}"/>
              </a:ext>
            </a:extLst>
          </p:cNvPr>
          <p:cNvSpPr>
            <a:spLocks noGrp="1"/>
          </p:cNvSpPr>
          <p:nvPr>
            <p:ph type="title"/>
          </p:nvPr>
        </p:nvSpPr>
        <p:spPr>
          <a:xfrm>
            <a:off x="163284" y="120253"/>
            <a:ext cx="8142516" cy="394097"/>
          </a:xfrm>
        </p:spPr>
        <p:txBody>
          <a:bodyPr>
            <a:noAutofit/>
          </a:bodyPr>
          <a:lstStyle/>
          <a:p>
            <a:r>
              <a:rPr lang="en-US" sz="2400" dirty="0"/>
              <a:t>The President’s Role</a:t>
            </a:r>
          </a:p>
        </p:txBody>
      </p:sp>
      <p:sp>
        <p:nvSpPr>
          <p:cNvPr id="3" name="Content Placeholder 2">
            <a:extLst>
              <a:ext uri="{FF2B5EF4-FFF2-40B4-BE49-F238E27FC236}">
                <a16:creationId xmlns:a16="http://schemas.microsoft.com/office/drawing/2014/main" id="{C934B699-3BC6-530E-BF27-0F8EF0E0749A}"/>
              </a:ext>
            </a:extLst>
          </p:cNvPr>
          <p:cNvSpPr>
            <a:spLocks noGrp="1"/>
          </p:cNvSpPr>
          <p:nvPr>
            <p:ph idx="1"/>
          </p:nvPr>
        </p:nvSpPr>
        <p:spPr>
          <a:xfrm>
            <a:off x="381000" y="628650"/>
            <a:ext cx="6705600" cy="4381500"/>
          </a:xfrm>
        </p:spPr>
        <p:txBody>
          <a:bodyPr>
            <a:normAutofit fontScale="92500" lnSpcReduction="10000"/>
          </a:bodyPr>
          <a:lstStyle/>
          <a:p>
            <a:pPr marL="0" indent="0">
              <a:buNone/>
            </a:pPr>
            <a:r>
              <a:rPr lang="en-US" b="1" dirty="0">
                <a:solidFill>
                  <a:schemeClr val="accent4">
                    <a:lumMod val="75000"/>
                  </a:schemeClr>
                </a:solidFill>
              </a:rPr>
              <a:t>Key Responsibilities</a:t>
            </a:r>
          </a:p>
          <a:p>
            <a:pPr lvl="1"/>
            <a:r>
              <a:rPr lang="en-US" b="1" dirty="0">
                <a:solidFill>
                  <a:schemeClr val="accent4">
                    <a:lumMod val="75000"/>
                  </a:schemeClr>
                </a:solidFill>
              </a:rPr>
              <a:t>Oversees Operations: </a:t>
            </a:r>
            <a:r>
              <a:rPr lang="en-US" dirty="0"/>
              <a:t>Ensures policies, meetings, and committees function effectively.</a:t>
            </a:r>
          </a:p>
          <a:p>
            <a:pPr lvl="1"/>
            <a:r>
              <a:rPr lang="en-US" b="1" dirty="0">
                <a:solidFill>
                  <a:schemeClr val="accent4">
                    <a:lumMod val="75000"/>
                  </a:schemeClr>
                </a:solidFill>
              </a:rPr>
              <a:t>Acts as Spokesperson: </a:t>
            </a:r>
            <a:r>
              <a:rPr lang="en-US" dirty="0"/>
              <a:t>Represents the co-op publicly and fosters transparent communication.</a:t>
            </a:r>
          </a:p>
          <a:p>
            <a:pPr lvl="1"/>
            <a:r>
              <a:rPr lang="en-US" b="1" dirty="0">
                <a:solidFill>
                  <a:schemeClr val="accent4">
                    <a:lumMod val="75000"/>
                  </a:schemeClr>
                </a:solidFill>
              </a:rPr>
              <a:t>Collaborates with Professionals: </a:t>
            </a:r>
            <a:r>
              <a:rPr lang="en-US" dirty="0"/>
              <a:t>Works with legal, financial, and management experts.</a:t>
            </a:r>
          </a:p>
          <a:p>
            <a:pPr lvl="1"/>
            <a:r>
              <a:rPr lang="en-US" b="1" dirty="0">
                <a:solidFill>
                  <a:schemeClr val="accent4">
                    <a:lumMod val="75000"/>
                  </a:schemeClr>
                </a:solidFill>
              </a:rPr>
              <a:t>Protects Assets: </a:t>
            </a:r>
            <a:r>
              <a:rPr lang="en-US" dirty="0"/>
              <a:t>Oversees budgets, reserves, and financial accountability.</a:t>
            </a:r>
          </a:p>
          <a:p>
            <a:pPr lvl="1"/>
            <a:r>
              <a:rPr lang="en-US" b="1" dirty="0">
                <a:solidFill>
                  <a:schemeClr val="accent4">
                    <a:lumMod val="75000"/>
                  </a:schemeClr>
                </a:solidFill>
              </a:rPr>
              <a:t>Empowers Members: </a:t>
            </a:r>
            <a:r>
              <a:rPr lang="en-US" dirty="0"/>
              <a:t>Encourages engagement and volunteer development.</a:t>
            </a:r>
          </a:p>
          <a:p>
            <a:endParaRPr lang="en-US" dirty="0"/>
          </a:p>
          <a:p>
            <a:pPr marL="0" indent="0">
              <a:buNone/>
            </a:pPr>
            <a:r>
              <a:rPr lang="en-US" i="1" u="sng" dirty="0"/>
              <a:t>Balance people, policy, and performance to lead with integrity.</a:t>
            </a:r>
          </a:p>
        </p:txBody>
      </p:sp>
    </p:spTree>
    <p:extLst>
      <p:ext uri="{BB962C8B-B14F-4D97-AF65-F5344CB8AC3E}">
        <p14:creationId xmlns:p14="http://schemas.microsoft.com/office/powerpoint/2010/main" val="1467592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B79C9-AFA2-1E43-7223-32392DD7D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9AD979-13F3-F1BE-A52E-495F7D667CC7}"/>
              </a:ext>
            </a:extLst>
          </p:cNvPr>
          <p:cNvSpPr>
            <a:spLocks noGrp="1"/>
          </p:cNvSpPr>
          <p:nvPr>
            <p:ph type="title"/>
          </p:nvPr>
        </p:nvSpPr>
        <p:spPr>
          <a:xfrm>
            <a:off x="163284" y="120253"/>
            <a:ext cx="8142516" cy="394097"/>
          </a:xfrm>
        </p:spPr>
        <p:txBody>
          <a:bodyPr>
            <a:noAutofit/>
          </a:bodyPr>
          <a:lstStyle/>
          <a:p>
            <a:r>
              <a:rPr lang="en-US" sz="2400" dirty="0"/>
              <a:t>The Vice President’s Role</a:t>
            </a:r>
          </a:p>
        </p:txBody>
      </p:sp>
      <p:sp>
        <p:nvSpPr>
          <p:cNvPr id="3" name="Content Placeholder 2">
            <a:extLst>
              <a:ext uri="{FF2B5EF4-FFF2-40B4-BE49-F238E27FC236}">
                <a16:creationId xmlns:a16="http://schemas.microsoft.com/office/drawing/2014/main" id="{EE095DCB-7E61-6E65-BCEA-5CD3A946718D}"/>
              </a:ext>
            </a:extLst>
          </p:cNvPr>
          <p:cNvSpPr>
            <a:spLocks noGrp="1"/>
          </p:cNvSpPr>
          <p:nvPr>
            <p:ph idx="1"/>
          </p:nvPr>
        </p:nvSpPr>
        <p:spPr>
          <a:xfrm>
            <a:off x="381000" y="628650"/>
            <a:ext cx="6705600" cy="4381500"/>
          </a:xfrm>
        </p:spPr>
        <p:txBody>
          <a:bodyPr>
            <a:normAutofit/>
          </a:bodyPr>
          <a:lstStyle/>
          <a:p>
            <a:pPr marL="0" indent="0">
              <a:buNone/>
            </a:pPr>
            <a:r>
              <a:rPr lang="en-US" b="1" dirty="0">
                <a:solidFill>
                  <a:schemeClr val="accent4">
                    <a:lumMod val="75000"/>
                  </a:schemeClr>
                </a:solidFill>
              </a:rPr>
              <a:t>Primary Duties</a:t>
            </a:r>
          </a:p>
          <a:p>
            <a:r>
              <a:rPr lang="en-US" dirty="0">
                <a:solidFill>
                  <a:schemeClr val="bg1"/>
                </a:solidFill>
              </a:rPr>
              <a:t>Presides over meetings in the President’s absence.</a:t>
            </a:r>
          </a:p>
          <a:p>
            <a:r>
              <a:rPr lang="en-US" dirty="0">
                <a:solidFill>
                  <a:schemeClr val="bg1"/>
                </a:solidFill>
              </a:rPr>
              <a:t>Prepares to step into the President’s role seamlessly.</a:t>
            </a:r>
          </a:p>
          <a:p>
            <a:r>
              <a:rPr lang="en-US" dirty="0">
                <a:solidFill>
                  <a:schemeClr val="bg1"/>
                </a:solidFill>
              </a:rPr>
              <a:t>Leads committees and serves as liaison across departments.</a:t>
            </a:r>
          </a:p>
          <a:p>
            <a:r>
              <a:rPr lang="en-US" dirty="0">
                <a:solidFill>
                  <a:schemeClr val="bg1"/>
                </a:solidFill>
              </a:rPr>
              <a:t>Ensures continuity of leadership and organizational stability.</a:t>
            </a:r>
          </a:p>
          <a:p>
            <a:endParaRPr lang="en-US" dirty="0">
              <a:solidFill>
                <a:schemeClr val="bg1"/>
              </a:solidFill>
            </a:endParaRPr>
          </a:p>
          <a:p>
            <a:pPr marL="0" indent="0">
              <a:buNone/>
            </a:pPr>
            <a:r>
              <a:rPr lang="en-US" b="1" i="1" u="sng" dirty="0">
                <a:solidFill>
                  <a:schemeClr val="bg1"/>
                </a:solidFill>
              </a:rPr>
              <a:t>A great Vice President is always ready to lead.</a:t>
            </a:r>
          </a:p>
        </p:txBody>
      </p:sp>
    </p:spTree>
    <p:extLst>
      <p:ext uri="{BB962C8B-B14F-4D97-AF65-F5344CB8AC3E}">
        <p14:creationId xmlns:p14="http://schemas.microsoft.com/office/powerpoint/2010/main" val="3204038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11668-C127-B1ED-FFCD-B26E9246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149FF-C195-BC2F-2A32-035200E0490C}"/>
              </a:ext>
            </a:extLst>
          </p:cNvPr>
          <p:cNvSpPr>
            <a:spLocks noGrp="1"/>
          </p:cNvSpPr>
          <p:nvPr>
            <p:ph type="title"/>
          </p:nvPr>
        </p:nvSpPr>
        <p:spPr>
          <a:xfrm>
            <a:off x="163284" y="120253"/>
            <a:ext cx="8142516" cy="394097"/>
          </a:xfrm>
        </p:spPr>
        <p:txBody>
          <a:bodyPr>
            <a:noAutofit/>
          </a:bodyPr>
          <a:lstStyle/>
          <a:p>
            <a:r>
              <a:rPr lang="en-US" sz="2400" dirty="0"/>
              <a:t>The Secretary’s Role</a:t>
            </a:r>
          </a:p>
        </p:txBody>
      </p:sp>
      <p:sp>
        <p:nvSpPr>
          <p:cNvPr id="3" name="Content Placeholder 2">
            <a:extLst>
              <a:ext uri="{FF2B5EF4-FFF2-40B4-BE49-F238E27FC236}">
                <a16:creationId xmlns:a16="http://schemas.microsoft.com/office/drawing/2014/main" id="{4DA5DA45-DABE-0D1D-EC08-B62E00D6F71C}"/>
              </a:ext>
            </a:extLst>
          </p:cNvPr>
          <p:cNvSpPr>
            <a:spLocks noGrp="1"/>
          </p:cNvSpPr>
          <p:nvPr>
            <p:ph idx="1"/>
          </p:nvPr>
        </p:nvSpPr>
        <p:spPr>
          <a:xfrm>
            <a:off x="381000" y="628650"/>
            <a:ext cx="6705600" cy="4381500"/>
          </a:xfrm>
        </p:spPr>
        <p:txBody>
          <a:bodyPr>
            <a:normAutofit/>
          </a:bodyPr>
          <a:lstStyle/>
          <a:p>
            <a:pPr marL="0" indent="0">
              <a:buNone/>
            </a:pPr>
            <a:r>
              <a:rPr lang="en-US" b="1" dirty="0">
                <a:solidFill>
                  <a:schemeClr val="accent4">
                    <a:lumMod val="75000"/>
                  </a:schemeClr>
                </a:solidFill>
              </a:rPr>
              <a:t>Core Functions</a:t>
            </a:r>
          </a:p>
          <a:p>
            <a:pPr lvl="1"/>
            <a:r>
              <a:rPr lang="en-US" dirty="0">
                <a:solidFill>
                  <a:schemeClr val="bg1"/>
                </a:solidFill>
              </a:rPr>
              <a:t>Records accurate minutes and maintains official documents.</a:t>
            </a:r>
          </a:p>
          <a:p>
            <a:pPr lvl="1"/>
            <a:r>
              <a:rPr lang="en-US" dirty="0">
                <a:solidFill>
                  <a:schemeClr val="bg1"/>
                </a:solidFill>
              </a:rPr>
              <a:t>Sends meeting notices and prepares agendas.</a:t>
            </a:r>
          </a:p>
          <a:p>
            <a:pPr lvl="1"/>
            <a:r>
              <a:rPr lang="en-US" dirty="0">
                <a:solidFill>
                  <a:schemeClr val="bg1"/>
                </a:solidFill>
              </a:rPr>
              <a:t>Manages correspondence and verifies signatures or proxies.</a:t>
            </a:r>
          </a:p>
          <a:p>
            <a:pPr lvl="1"/>
            <a:r>
              <a:rPr lang="en-US" dirty="0">
                <a:solidFill>
                  <a:schemeClr val="bg1"/>
                </a:solidFill>
              </a:rPr>
              <a:t>Ensures record retention and legal compliance.</a:t>
            </a:r>
          </a:p>
          <a:p>
            <a:endParaRPr lang="en-US" dirty="0">
              <a:solidFill>
                <a:schemeClr val="bg1"/>
              </a:solidFill>
            </a:endParaRPr>
          </a:p>
          <a:p>
            <a:pPr marL="0" indent="0">
              <a:buNone/>
            </a:pPr>
            <a:r>
              <a:rPr lang="en-US" i="1" u="sng" dirty="0">
                <a:solidFill>
                  <a:schemeClr val="bg1"/>
                </a:solidFill>
              </a:rPr>
              <a:t>The Secretary is the co-op’s memory—organized, reliable, and precise.</a:t>
            </a:r>
          </a:p>
        </p:txBody>
      </p:sp>
    </p:spTree>
    <p:extLst>
      <p:ext uri="{BB962C8B-B14F-4D97-AF65-F5344CB8AC3E}">
        <p14:creationId xmlns:p14="http://schemas.microsoft.com/office/powerpoint/2010/main" val="42548939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2B6BA-1CF0-3A50-CAD1-D22CD2250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B1D46-15B2-AE70-D853-1E4E25E481F3}"/>
              </a:ext>
            </a:extLst>
          </p:cNvPr>
          <p:cNvSpPr>
            <a:spLocks noGrp="1"/>
          </p:cNvSpPr>
          <p:nvPr>
            <p:ph type="title"/>
          </p:nvPr>
        </p:nvSpPr>
        <p:spPr>
          <a:xfrm>
            <a:off x="163284" y="120253"/>
            <a:ext cx="8142516" cy="394097"/>
          </a:xfrm>
        </p:spPr>
        <p:txBody>
          <a:bodyPr>
            <a:noAutofit/>
          </a:bodyPr>
          <a:lstStyle/>
          <a:p>
            <a:r>
              <a:rPr lang="en-US" sz="2400" dirty="0"/>
              <a:t>The Treasurer’s Role</a:t>
            </a:r>
          </a:p>
        </p:txBody>
      </p:sp>
      <p:sp>
        <p:nvSpPr>
          <p:cNvPr id="3" name="Content Placeholder 2">
            <a:extLst>
              <a:ext uri="{FF2B5EF4-FFF2-40B4-BE49-F238E27FC236}">
                <a16:creationId xmlns:a16="http://schemas.microsoft.com/office/drawing/2014/main" id="{CBD6F3D1-20A1-FBEE-359B-897D25FFE0C5}"/>
              </a:ext>
            </a:extLst>
          </p:cNvPr>
          <p:cNvSpPr>
            <a:spLocks noGrp="1"/>
          </p:cNvSpPr>
          <p:nvPr>
            <p:ph idx="1"/>
          </p:nvPr>
        </p:nvSpPr>
        <p:spPr>
          <a:xfrm>
            <a:off x="381000" y="628650"/>
            <a:ext cx="6705600" cy="4381500"/>
          </a:xfrm>
        </p:spPr>
        <p:txBody>
          <a:bodyPr>
            <a:normAutofit/>
          </a:bodyPr>
          <a:lstStyle/>
          <a:p>
            <a:pPr marL="0" indent="0">
              <a:buNone/>
            </a:pPr>
            <a:r>
              <a:rPr lang="en-US" b="1" dirty="0">
                <a:solidFill>
                  <a:schemeClr val="accent4">
                    <a:lumMod val="75000"/>
                  </a:schemeClr>
                </a:solidFill>
              </a:rPr>
              <a:t>Financial Stewardship</a:t>
            </a:r>
          </a:p>
          <a:p>
            <a:pPr lvl="1"/>
            <a:r>
              <a:rPr lang="en-US" dirty="0">
                <a:solidFill>
                  <a:schemeClr val="bg1"/>
                </a:solidFill>
              </a:rPr>
              <a:t>Prepares and monitors the annual budget.</a:t>
            </a:r>
          </a:p>
          <a:p>
            <a:pPr lvl="1"/>
            <a:r>
              <a:rPr lang="en-US" dirty="0">
                <a:solidFill>
                  <a:schemeClr val="bg1"/>
                </a:solidFill>
              </a:rPr>
              <a:t>Oversees reserves, insurance, investments, and audits.</a:t>
            </a:r>
          </a:p>
          <a:p>
            <a:pPr lvl="1"/>
            <a:r>
              <a:rPr lang="en-US" dirty="0">
                <a:solidFill>
                  <a:schemeClr val="bg1"/>
                </a:solidFill>
              </a:rPr>
              <a:t>Reports regularly on financial health and compliance.</a:t>
            </a:r>
          </a:p>
          <a:p>
            <a:pPr lvl="1"/>
            <a:r>
              <a:rPr lang="en-US" dirty="0">
                <a:solidFill>
                  <a:schemeClr val="bg1"/>
                </a:solidFill>
              </a:rPr>
              <a:t>Serves as liaison to finance committees and auditors.</a:t>
            </a:r>
          </a:p>
          <a:p>
            <a:pPr lvl="1"/>
            <a:r>
              <a:rPr lang="en-US" dirty="0">
                <a:solidFill>
                  <a:schemeClr val="bg1"/>
                </a:solidFill>
              </a:rPr>
              <a:t>Promotes transparency and long-term fiscal sustainability.</a:t>
            </a:r>
          </a:p>
          <a:p>
            <a:endParaRPr lang="en-US" dirty="0">
              <a:solidFill>
                <a:schemeClr val="bg1"/>
              </a:solidFill>
            </a:endParaRPr>
          </a:p>
          <a:p>
            <a:pPr marL="0" indent="0">
              <a:buNone/>
            </a:pPr>
            <a:r>
              <a:rPr lang="en-US" i="1" u="sng" dirty="0">
                <a:solidFill>
                  <a:schemeClr val="bg1"/>
                </a:solidFill>
              </a:rPr>
              <a:t>Sound finances are the foundation of cooperative success.</a:t>
            </a:r>
          </a:p>
        </p:txBody>
      </p:sp>
    </p:spTree>
    <p:extLst>
      <p:ext uri="{BB962C8B-B14F-4D97-AF65-F5344CB8AC3E}">
        <p14:creationId xmlns:p14="http://schemas.microsoft.com/office/powerpoint/2010/main" val="22199934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CB605-0301-E137-8030-FD12F790F09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E5E8B6C-963F-79AA-BF16-654BEBFF77AA}"/>
              </a:ext>
            </a:extLst>
          </p:cNvPr>
          <p:cNvSpPr>
            <a:spLocks noGrp="1"/>
          </p:cNvSpPr>
          <p:nvPr>
            <p:ph type="body" idx="1"/>
          </p:nvPr>
        </p:nvSpPr>
        <p:spPr>
          <a:xfrm>
            <a:off x="-457200" y="4017963"/>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Cooperative Officers: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Cooperative officers, including the president, vice president, secretary, and treasurer, play vital roles in managing and guiding the operations of the cooperative, ensuring effective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President's Role: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president oversees daily operations, acts as the spokesperson for the board, communicates the cooperative’s mission, and manages relationships with professionals and volunteers.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Vice President's Responsibilities: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vice president supports the president by leading meetings in their absence, preparing for potential transition into the presidency, and often taking charge of central committees.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Secretary's Duties: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The secretary plays a critical role in record-keeping by ensuring accurate minutes of meetings, managing correspondence, and maintaining official documents, essential for transparency and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Treasurer's Financial Stewardship: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treasurer oversees the financial health of the cooperative, manages budgeting processes, provides financial reporting, ensures compliance with regulations, and monitors reserve funds.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Commitment to Collaboration</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Each officer must work collaboratively with the board and management, demonstrating effective leadership and accountability to foster a positive and well-functioning cooperative environment.</a:t>
            </a:r>
            <a:endParaRPr lang="en-US" dirty="0"/>
          </a:p>
        </p:txBody>
      </p:sp>
    </p:spTree>
    <p:extLst>
      <p:ext uri="{BB962C8B-B14F-4D97-AF65-F5344CB8AC3E}">
        <p14:creationId xmlns:p14="http://schemas.microsoft.com/office/powerpoint/2010/main" val="41094464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7821A-4079-E539-9111-F76FFC0C80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02D873-EE60-B4C4-00CC-95710DA2FBBA}"/>
              </a:ext>
            </a:extLst>
          </p:cNvPr>
          <p:cNvSpPr>
            <a:spLocks noGrp="1"/>
          </p:cNvSpPr>
          <p:nvPr>
            <p:ph sz="half" idx="2"/>
          </p:nvPr>
        </p:nvSpPr>
        <p:spPr>
          <a:xfrm>
            <a:off x="228600" y="514350"/>
            <a:ext cx="6934200" cy="4508897"/>
          </a:xfrm>
        </p:spPr>
        <p:txBody>
          <a:bodyPr>
            <a:normAutofit fontScale="70000" lnSpcReduction="20000"/>
          </a:bodyPr>
          <a:lstStyle/>
          <a:p>
            <a:r>
              <a:rPr lang="en-US" sz="2200" dirty="0"/>
              <a:t>What is the primary responsibility of the president of a cooperative?</a:t>
            </a:r>
          </a:p>
          <a:p>
            <a:r>
              <a:rPr lang="en-US" sz="2200" dirty="0"/>
              <a:t>     A) Managing financial records</a:t>
            </a:r>
          </a:p>
          <a:p>
            <a:r>
              <a:rPr lang="en-US" sz="2200" dirty="0"/>
              <a:t>     B) Leading committee meetings</a:t>
            </a:r>
          </a:p>
          <a:p>
            <a:r>
              <a:rPr lang="en-US" sz="2200" dirty="0"/>
              <a:t>     C) Overseeing daily cooperative operations</a:t>
            </a:r>
          </a:p>
          <a:p>
            <a:r>
              <a:rPr lang="en-US" sz="2200" dirty="0"/>
              <a:t>     D) Handling public relations</a:t>
            </a:r>
          </a:p>
          <a:p>
            <a:endParaRPr lang="en-US" sz="2200" dirty="0"/>
          </a:p>
          <a:p>
            <a:r>
              <a:rPr lang="en-US" sz="2200" dirty="0"/>
              <a:t>When the president of a cooperative is unavailable, who typically steps in to lead meetings and fulfill presidential duties?</a:t>
            </a:r>
          </a:p>
          <a:p>
            <a:r>
              <a:rPr lang="en-US" sz="2200" dirty="0"/>
              <a:t>     A) The treasurer</a:t>
            </a:r>
          </a:p>
          <a:p>
            <a:r>
              <a:rPr lang="en-US" sz="2200" dirty="0"/>
              <a:t>     B) The vice president</a:t>
            </a:r>
          </a:p>
          <a:p>
            <a:r>
              <a:rPr lang="en-US" sz="2200" dirty="0"/>
              <a:t>     C) The Secretary</a:t>
            </a:r>
          </a:p>
          <a:p>
            <a:r>
              <a:rPr lang="en-US" sz="2200" dirty="0"/>
              <a:t>     D) The cooperative manager</a:t>
            </a:r>
          </a:p>
          <a:p>
            <a:endParaRPr lang="en-US" sz="2200" dirty="0"/>
          </a:p>
          <a:p>
            <a:r>
              <a:rPr lang="en-US" sz="2200" dirty="0"/>
              <a:t>What is the key responsibility of the secretary in a cooperative?</a:t>
            </a:r>
          </a:p>
          <a:p>
            <a:r>
              <a:rPr lang="en-US" sz="2200" dirty="0"/>
              <a:t>     A) Managing the cooperative's finances</a:t>
            </a:r>
          </a:p>
          <a:p>
            <a:r>
              <a:rPr lang="en-US" sz="2200" dirty="0"/>
              <a:t>     B) Preparing the annual budget</a:t>
            </a:r>
          </a:p>
          <a:p>
            <a:r>
              <a:rPr lang="en-US" sz="2200" dirty="0"/>
              <a:t>     C) Recording accurate minutes of meetings</a:t>
            </a:r>
          </a:p>
          <a:p>
            <a:r>
              <a:rPr lang="en-US" sz="2200" dirty="0"/>
              <a:t>     D) Overseeing the cooperative's public relations</a:t>
            </a:r>
          </a:p>
          <a:p>
            <a:endParaRPr lang="en-US" dirty="0"/>
          </a:p>
        </p:txBody>
      </p:sp>
      <p:sp>
        <p:nvSpPr>
          <p:cNvPr id="6" name="Title 5">
            <a:extLst>
              <a:ext uri="{FF2B5EF4-FFF2-40B4-BE49-F238E27FC236}">
                <a16:creationId xmlns:a16="http://schemas.microsoft.com/office/drawing/2014/main" id="{1E19520E-FD64-AC85-9C04-B052EDB2CACC}"/>
              </a:ext>
            </a:extLst>
          </p:cNvPr>
          <p:cNvSpPr>
            <a:spLocks noGrp="1"/>
          </p:cNvSpPr>
          <p:nvPr>
            <p:ph type="title"/>
          </p:nvPr>
        </p:nvSpPr>
        <p:spPr/>
        <p:txBody>
          <a:bodyPr>
            <a:normAutofit fontScale="90000"/>
          </a:bodyPr>
          <a:lstStyle/>
          <a:p>
            <a:r>
              <a:rPr lang="en-US" dirty="0"/>
              <a:t>Chapter 6: Officers of the Co-op Quiz </a:t>
            </a:r>
          </a:p>
        </p:txBody>
      </p:sp>
    </p:spTree>
    <p:extLst>
      <p:ext uri="{BB962C8B-B14F-4D97-AF65-F5344CB8AC3E}">
        <p14:creationId xmlns:p14="http://schemas.microsoft.com/office/powerpoint/2010/main" val="2343037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2504E-1B9E-D7A4-04B0-C1D9568204D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357B5DC-C01D-A5CC-3CCF-D5F283D8FE48}"/>
              </a:ext>
            </a:extLst>
          </p:cNvPr>
          <p:cNvSpPr>
            <a:spLocks noGrp="1"/>
          </p:cNvSpPr>
          <p:nvPr>
            <p:ph sz="quarter" idx="4"/>
          </p:nvPr>
        </p:nvSpPr>
        <p:spPr>
          <a:xfrm>
            <a:off x="163284" y="522513"/>
            <a:ext cx="6988632" cy="4500733"/>
          </a:xfrm>
        </p:spPr>
        <p:txBody>
          <a:bodyPr>
            <a:normAutofit/>
          </a:bodyPr>
          <a:lstStyle/>
          <a:p>
            <a:r>
              <a:rPr lang="en-US" sz="1200" dirty="0"/>
              <a:t>What is the primary role of the treasurer in a cooperative?</a:t>
            </a:r>
          </a:p>
          <a:p>
            <a:r>
              <a:rPr lang="en-US" sz="1200" dirty="0"/>
              <a:t>     A) Managing meeting announcements</a:t>
            </a:r>
          </a:p>
          <a:p>
            <a:r>
              <a:rPr lang="en-US" sz="1200" dirty="0"/>
              <a:t>     B) Leading committee meetings</a:t>
            </a:r>
          </a:p>
          <a:p>
            <a:r>
              <a:rPr lang="en-US" sz="1200" dirty="0"/>
              <a:t>     C) Handling insurance coverage</a:t>
            </a:r>
          </a:p>
          <a:p>
            <a:r>
              <a:rPr lang="en-US" sz="1200" dirty="0"/>
              <a:t>     D) Ensuring the cooperative's financial health</a:t>
            </a:r>
          </a:p>
          <a:p>
            <a:endParaRPr lang="en-US" sz="1200" dirty="0"/>
          </a:p>
          <a:p>
            <a:r>
              <a:rPr lang="en-US" sz="1200" dirty="0"/>
              <a:t>In a cooperative, who typically oversees the preparation of the annual operating budget and financial account maintenance?</a:t>
            </a:r>
          </a:p>
          <a:p>
            <a:r>
              <a:rPr lang="en-US" sz="1200" dirty="0"/>
              <a:t>     A) The vice president</a:t>
            </a:r>
          </a:p>
          <a:p>
            <a:r>
              <a:rPr lang="en-US" sz="1200" dirty="0"/>
              <a:t>     B) The Secretary</a:t>
            </a:r>
          </a:p>
          <a:p>
            <a:r>
              <a:rPr lang="en-US" sz="1200" dirty="0"/>
              <a:t>     C) The treasurer</a:t>
            </a:r>
          </a:p>
          <a:p>
            <a:r>
              <a:rPr lang="en-US" sz="1200" dirty="0"/>
              <a:t>     D) The President</a:t>
            </a:r>
          </a:p>
          <a:p>
            <a:endParaRPr lang="en-US" dirty="0"/>
          </a:p>
          <a:p>
            <a:endParaRPr lang="en-US" dirty="0"/>
          </a:p>
        </p:txBody>
      </p:sp>
      <p:sp>
        <p:nvSpPr>
          <p:cNvPr id="6" name="Title 5">
            <a:extLst>
              <a:ext uri="{FF2B5EF4-FFF2-40B4-BE49-F238E27FC236}">
                <a16:creationId xmlns:a16="http://schemas.microsoft.com/office/drawing/2014/main" id="{43B6998D-4485-7357-244F-1764B08CF68D}"/>
              </a:ext>
            </a:extLst>
          </p:cNvPr>
          <p:cNvSpPr>
            <a:spLocks noGrp="1"/>
          </p:cNvSpPr>
          <p:nvPr>
            <p:ph type="title"/>
          </p:nvPr>
        </p:nvSpPr>
        <p:spPr/>
        <p:txBody>
          <a:bodyPr>
            <a:normAutofit fontScale="90000"/>
          </a:bodyPr>
          <a:lstStyle/>
          <a:p>
            <a:r>
              <a:rPr lang="en-US" dirty="0"/>
              <a:t>Chapter 6: Officers of the Co-op Quiz </a:t>
            </a:r>
          </a:p>
        </p:txBody>
      </p:sp>
    </p:spTree>
    <p:extLst>
      <p:ext uri="{BB962C8B-B14F-4D97-AF65-F5344CB8AC3E}">
        <p14:creationId xmlns:p14="http://schemas.microsoft.com/office/powerpoint/2010/main" val="22518929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38C0B-D86B-7FDF-1777-BA424FBF6EB3}"/>
            </a:ext>
          </a:extLst>
        </p:cNvPr>
        <p:cNvGrpSpPr/>
        <p:nvPr/>
      </p:nvGrpSpPr>
      <p:grpSpPr>
        <a:xfrm>
          <a:off x="0" y="0"/>
          <a:ext cx="0" cy="0"/>
          <a:chOff x="0" y="0"/>
          <a:chExt cx="0" cy="0"/>
        </a:xfrm>
      </p:grpSpPr>
      <p:pic>
        <p:nvPicPr>
          <p:cNvPr id="3" name="Picture 2" descr="A person in a white shirt&#10;&#10;AI-generated content may be incorrect.">
            <a:extLst>
              <a:ext uri="{FF2B5EF4-FFF2-40B4-BE49-F238E27FC236}">
                <a16:creationId xmlns:a16="http://schemas.microsoft.com/office/drawing/2014/main" id="{E71C9A71-E923-37D7-E3BE-12020BC26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 y="0"/>
            <a:ext cx="9139751" cy="5143500"/>
          </a:xfrm>
          <a:prstGeom prst="rect">
            <a:avLst/>
          </a:prstGeom>
        </p:spPr>
      </p:pic>
    </p:spTree>
    <p:extLst>
      <p:ext uri="{BB962C8B-B14F-4D97-AF65-F5344CB8AC3E}">
        <p14:creationId xmlns:p14="http://schemas.microsoft.com/office/powerpoint/2010/main" val="891483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5AC07-057E-AF55-740D-80255C799086}"/>
              </a:ext>
            </a:extLst>
          </p:cNvPr>
          <p:cNvSpPr>
            <a:spLocks noGrp="1"/>
          </p:cNvSpPr>
          <p:nvPr>
            <p:ph type="title"/>
          </p:nvPr>
        </p:nvSpPr>
        <p:spPr>
          <a:xfrm>
            <a:off x="163284" y="120253"/>
            <a:ext cx="8142516" cy="394097"/>
          </a:xfrm>
        </p:spPr>
        <p:txBody>
          <a:bodyPr>
            <a:noAutofit/>
          </a:bodyPr>
          <a:lstStyle/>
          <a:p>
            <a:r>
              <a:rPr lang="en-US" sz="2000" dirty="0"/>
              <a:t>Chapter 7 – Directors Leadership: Inspiring with Purpose</a:t>
            </a:r>
          </a:p>
        </p:txBody>
      </p:sp>
      <p:sp>
        <p:nvSpPr>
          <p:cNvPr id="3" name="Content Placeholder 2">
            <a:extLst>
              <a:ext uri="{FF2B5EF4-FFF2-40B4-BE49-F238E27FC236}">
                <a16:creationId xmlns:a16="http://schemas.microsoft.com/office/drawing/2014/main" id="{96187AA8-FE08-DAD2-8F9A-85CF4CC5D85B}"/>
              </a:ext>
            </a:extLst>
          </p:cNvPr>
          <p:cNvSpPr>
            <a:spLocks noGrp="1"/>
          </p:cNvSpPr>
          <p:nvPr>
            <p:ph idx="1"/>
          </p:nvPr>
        </p:nvSpPr>
        <p:spPr>
          <a:xfrm>
            <a:off x="381000" y="628649"/>
            <a:ext cx="7696200" cy="4394597"/>
          </a:xfrm>
        </p:spPr>
        <p:txBody>
          <a:bodyPr>
            <a:normAutofit lnSpcReduction="10000"/>
          </a:bodyPr>
          <a:lstStyle/>
          <a:p>
            <a:pPr lvl="1"/>
            <a:r>
              <a:rPr lang="en-US" dirty="0"/>
              <a:t>Leadership on the board is about vision, stewardship, and collaboration.</a:t>
            </a:r>
          </a:p>
          <a:p>
            <a:pPr lvl="1"/>
            <a:r>
              <a:rPr lang="en-US" dirty="0"/>
              <a:t>Directors act as custodians of the mission, guiding strategy and upholding shared values.</a:t>
            </a:r>
          </a:p>
          <a:p>
            <a:pPr lvl="1"/>
            <a:r>
              <a:rPr lang="en-US" dirty="0"/>
              <a:t>Effective leaders balance inspiration with accountability and governance.</a:t>
            </a:r>
          </a:p>
          <a:p>
            <a:r>
              <a:rPr lang="en-US" b="1" dirty="0">
                <a:solidFill>
                  <a:schemeClr val="accent4">
                    <a:lumMod val="75000"/>
                  </a:schemeClr>
                </a:solidFill>
              </a:rPr>
              <a:t>Key Traits:</a:t>
            </a:r>
          </a:p>
          <a:p>
            <a:pPr lvl="1"/>
            <a:r>
              <a:rPr lang="en-US" dirty="0"/>
              <a:t>Understand and communicate the mission and vision.</a:t>
            </a:r>
          </a:p>
          <a:p>
            <a:pPr lvl="1"/>
            <a:r>
              <a:rPr lang="en-US" dirty="0"/>
              <a:t>Strengthen governance capacity and financial literacy.</a:t>
            </a:r>
          </a:p>
          <a:p>
            <a:pPr lvl="1"/>
            <a:r>
              <a:rPr lang="en-US" dirty="0"/>
              <a:t>Lead through service, strategy, and community impact.</a:t>
            </a:r>
          </a:p>
          <a:p>
            <a:endParaRPr lang="en-US" dirty="0"/>
          </a:p>
          <a:p>
            <a:pPr marL="0" indent="0">
              <a:buNone/>
            </a:pPr>
            <a:r>
              <a:rPr lang="en-US" i="1" u="sng" dirty="0"/>
              <a:t>True leadership serves others while guiding with integrity</a:t>
            </a:r>
            <a:r>
              <a:rPr lang="en-US" dirty="0"/>
              <a:t>.</a:t>
            </a:r>
          </a:p>
        </p:txBody>
      </p:sp>
    </p:spTree>
    <p:extLst>
      <p:ext uri="{BB962C8B-B14F-4D97-AF65-F5344CB8AC3E}">
        <p14:creationId xmlns:p14="http://schemas.microsoft.com/office/powerpoint/2010/main" val="28508583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5260C-B2F5-1DA3-9B4A-5C78D39C5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87B31-38AE-4997-6B7A-B2B4E269F180}"/>
              </a:ext>
            </a:extLst>
          </p:cNvPr>
          <p:cNvSpPr>
            <a:spLocks noGrp="1"/>
          </p:cNvSpPr>
          <p:nvPr>
            <p:ph type="title"/>
          </p:nvPr>
        </p:nvSpPr>
        <p:spPr>
          <a:xfrm>
            <a:off x="163284" y="120253"/>
            <a:ext cx="8142516" cy="394097"/>
          </a:xfrm>
        </p:spPr>
        <p:txBody>
          <a:bodyPr>
            <a:noAutofit/>
          </a:bodyPr>
          <a:lstStyle/>
          <a:p>
            <a:r>
              <a:rPr lang="en-US" sz="2000" dirty="0"/>
              <a:t>Stewardship and Ethics</a:t>
            </a:r>
          </a:p>
        </p:txBody>
      </p:sp>
      <p:sp>
        <p:nvSpPr>
          <p:cNvPr id="3" name="Content Placeholder 2">
            <a:extLst>
              <a:ext uri="{FF2B5EF4-FFF2-40B4-BE49-F238E27FC236}">
                <a16:creationId xmlns:a16="http://schemas.microsoft.com/office/drawing/2014/main" id="{6EED985E-D982-765D-9514-4BCC4E74D35E}"/>
              </a:ext>
            </a:extLst>
          </p:cNvPr>
          <p:cNvSpPr>
            <a:spLocks noGrp="1"/>
          </p:cNvSpPr>
          <p:nvPr>
            <p:ph idx="1"/>
          </p:nvPr>
        </p:nvSpPr>
        <p:spPr>
          <a:xfrm>
            <a:off x="381000" y="628649"/>
            <a:ext cx="6781800" cy="4394597"/>
          </a:xfrm>
        </p:spPr>
        <p:txBody>
          <a:bodyPr>
            <a:normAutofit/>
          </a:bodyPr>
          <a:lstStyle/>
          <a:p>
            <a:pPr lvl="1"/>
            <a:r>
              <a:rPr lang="en-US" b="1" dirty="0">
                <a:solidFill>
                  <a:schemeClr val="accent4">
                    <a:lumMod val="75000"/>
                  </a:schemeClr>
                </a:solidFill>
              </a:rPr>
              <a:t>Fiduciary Duty: </a:t>
            </a:r>
            <a:r>
              <a:rPr lang="en-US" dirty="0"/>
              <a:t>Prioritize the co-op’s interests over personal gain.</a:t>
            </a:r>
          </a:p>
          <a:p>
            <a:pPr lvl="1"/>
            <a:r>
              <a:rPr lang="en-US" b="1" dirty="0">
                <a:solidFill>
                  <a:schemeClr val="accent4">
                    <a:lumMod val="75000"/>
                  </a:schemeClr>
                </a:solidFill>
              </a:rPr>
              <a:t>Code of Conduct: </a:t>
            </a:r>
            <a:r>
              <a:rPr lang="en-US" dirty="0"/>
              <a:t>Promote professionalism, confidentiality, and loyalty.</a:t>
            </a:r>
          </a:p>
          <a:p>
            <a:pPr lvl="1"/>
            <a:r>
              <a:rPr lang="en-US" b="1" dirty="0">
                <a:solidFill>
                  <a:schemeClr val="accent4">
                    <a:lumMod val="75000"/>
                  </a:schemeClr>
                </a:solidFill>
              </a:rPr>
              <a:t>Conflict of Interest Policy</a:t>
            </a:r>
            <a:r>
              <a:rPr lang="en-US" dirty="0"/>
              <a:t>: Prevent self-serving decisions.</a:t>
            </a:r>
          </a:p>
          <a:p>
            <a:pPr lvl="1"/>
            <a:r>
              <a:rPr lang="en-US" b="1" dirty="0">
                <a:solidFill>
                  <a:schemeClr val="accent4">
                    <a:lumMod val="75000"/>
                  </a:schemeClr>
                </a:solidFill>
              </a:rPr>
              <a:t>Code of Ethics: </a:t>
            </a:r>
            <a:r>
              <a:rPr lang="en-US" dirty="0"/>
              <a:t>Align every action with cooperative principles and public trust.</a:t>
            </a:r>
          </a:p>
          <a:p>
            <a:pPr marL="457200" lvl="1" indent="0">
              <a:buNone/>
            </a:pPr>
            <a:endParaRPr lang="en-US" dirty="0"/>
          </a:p>
          <a:p>
            <a:pPr marL="457200" lvl="1" indent="0">
              <a:buNone/>
            </a:pPr>
            <a:r>
              <a:rPr lang="en-US" i="1" u="sng" dirty="0"/>
              <a:t>Ethical governance builds credibility and community confidence..</a:t>
            </a:r>
          </a:p>
        </p:txBody>
      </p:sp>
    </p:spTree>
    <p:extLst>
      <p:ext uri="{BB962C8B-B14F-4D97-AF65-F5344CB8AC3E}">
        <p14:creationId xmlns:p14="http://schemas.microsoft.com/office/powerpoint/2010/main" val="2212134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80773-35E4-1397-A1DF-6D314E069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4894F-C226-7BD6-4D22-4200F90E7293}"/>
              </a:ext>
            </a:extLst>
          </p:cNvPr>
          <p:cNvSpPr>
            <a:spLocks noGrp="1"/>
          </p:cNvSpPr>
          <p:nvPr>
            <p:ph type="title"/>
          </p:nvPr>
        </p:nvSpPr>
        <p:spPr>
          <a:xfrm>
            <a:off x="163284" y="120253"/>
            <a:ext cx="8142516" cy="394097"/>
          </a:xfrm>
        </p:spPr>
        <p:txBody>
          <a:bodyPr>
            <a:noAutofit/>
          </a:bodyPr>
          <a:lstStyle/>
          <a:p>
            <a:r>
              <a:rPr lang="en-US" sz="2000" dirty="0"/>
              <a:t>Cultivating Inclusion and Integrity</a:t>
            </a:r>
          </a:p>
        </p:txBody>
      </p:sp>
      <p:sp>
        <p:nvSpPr>
          <p:cNvPr id="3" name="Content Placeholder 2">
            <a:extLst>
              <a:ext uri="{FF2B5EF4-FFF2-40B4-BE49-F238E27FC236}">
                <a16:creationId xmlns:a16="http://schemas.microsoft.com/office/drawing/2014/main" id="{6EA3A744-88DE-ADDB-5E38-D7417F678820}"/>
              </a:ext>
            </a:extLst>
          </p:cNvPr>
          <p:cNvSpPr>
            <a:spLocks noGrp="1"/>
          </p:cNvSpPr>
          <p:nvPr>
            <p:ph idx="1"/>
          </p:nvPr>
        </p:nvSpPr>
        <p:spPr>
          <a:xfrm>
            <a:off x="381000" y="628649"/>
            <a:ext cx="6781800" cy="4394597"/>
          </a:xfrm>
        </p:spPr>
        <p:txBody>
          <a:bodyPr>
            <a:normAutofit/>
          </a:bodyPr>
          <a:lstStyle/>
          <a:p>
            <a:pPr marL="457200" lvl="1" indent="0">
              <a:buNone/>
            </a:pPr>
            <a:r>
              <a:rPr lang="en-US" b="1" dirty="0">
                <a:solidFill>
                  <a:schemeClr val="accent4">
                    <a:lumMod val="75000"/>
                  </a:schemeClr>
                </a:solidFill>
              </a:rPr>
              <a:t>Building a Healthy Organization:</a:t>
            </a:r>
          </a:p>
          <a:p>
            <a:pPr lvl="2"/>
            <a:r>
              <a:rPr lang="en-US" b="1" dirty="0">
                <a:solidFill>
                  <a:schemeClr val="accent4">
                    <a:lumMod val="75000"/>
                  </a:schemeClr>
                </a:solidFill>
              </a:rPr>
              <a:t>Diversity &amp; Inclusion: </a:t>
            </a:r>
            <a:r>
              <a:rPr lang="en-US" dirty="0">
                <a:solidFill>
                  <a:schemeClr val="bg1"/>
                </a:solidFill>
              </a:rPr>
              <a:t>Eliminate barriers to participation; reflect community values.</a:t>
            </a:r>
          </a:p>
          <a:p>
            <a:pPr lvl="2"/>
            <a:r>
              <a:rPr lang="en-US" b="1" dirty="0">
                <a:solidFill>
                  <a:schemeClr val="accent4">
                    <a:lumMod val="75000"/>
                  </a:schemeClr>
                </a:solidFill>
              </a:rPr>
              <a:t>Respect &amp; Conduct: </a:t>
            </a:r>
            <a:r>
              <a:rPr lang="en-US" dirty="0">
                <a:solidFill>
                  <a:schemeClr val="bg1"/>
                </a:solidFill>
              </a:rPr>
              <a:t>Review and renew the Code of Conduct annually.</a:t>
            </a:r>
          </a:p>
          <a:p>
            <a:pPr lvl="2"/>
            <a:r>
              <a:rPr lang="en-US" b="1" dirty="0">
                <a:solidFill>
                  <a:schemeClr val="accent4">
                    <a:lumMod val="75000"/>
                  </a:schemeClr>
                </a:solidFill>
              </a:rPr>
              <a:t>Zero Tolerance: </a:t>
            </a:r>
            <a:r>
              <a:rPr lang="en-US" dirty="0">
                <a:solidFill>
                  <a:schemeClr val="bg1"/>
                </a:solidFill>
              </a:rPr>
              <a:t>Enforce anti-harassment and anti-discrimination policies.</a:t>
            </a:r>
          </a:p>
          <a:p>
            <a:pPr lvl="2"/>
            <a:r>
              <a:rPr lang="en-US" b="1" dirty="0">
                <a:solidFill>
                  <a:schemeClr val="accent4">
                    <a:lumMod val="75000"/>
                  </a:schemeClr>
                </a:solidFill>
              </a:rPr>
              <a:t>Whistle-Blower Protections: </a:t>
            </a:r>
            <a:r>
              <a:rPr lang="en-US" dirty="0">
                <a:solidFill>
                  <a:schemeClr val="bg1"/>
                </a:solidFill>
              </a:rPr>
              <a:t>Encourage honesty, safeguard those who speak up.</a:t>
            </a:r>
          </a:p>
          <a:p>
            <a:pPr marL="457200" lvl="1" indent="0">
              <a:buNone/>
            </a:pPr>
            <a:endParaRPr lang="en-US" dirty="0">
              <a:solidFill>
                <a:schemeClr val="bg1"/>
              </a:solidFill>
            </a:endParaRPr>
          </a:p>
          <a:p>
            <a:pPr marL="457200" lvl="1" indent="0">
              <a:buNone/>
            </a:pPr>
            <a:r>
              <a:rPr lang="en-US" i="1" u="sng" dirty="0">
                <a:solidFill>
                  <a:schemeClr val="bg1"/>
                </a:solidFill>
              </a:rPr>
              <a:t>Inclusive leadership strengthens trust, belonging, and accountability.</a:t>
            </a:r>
          </a:p>
        </p:txBody>
      </p:sp>
    </p:spTree>
    <p:extLst>
      <p:ext uri="{BB962C8B-B14F-4D97-AF65-F5344CB8AC3E}">
        <p14:creationId xmlns:p14="http://schemas.microsoft.com/office/powerpoint/2010/main" val="31673411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781FD-CA6B-A659-979D-0ACDE339F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45ECA-C3EC-680A-DEB6-E0A4220F0CCF}"/>
              </a:ext>
            </a:extLst>
          </p:cNvPr>
          <p:cNvSpPr>
            <a:spLocks noGrp="1"/>
          </p:cNvSpPr>
          <p:nvPr>
            <p:ph type="title"/>
          </p:nvPr>
        </p:nvSpPr>
        <p:spPr>
          <a:xfrm>
            <a:off x="163284" y="120253"/>
            <a:ext cx="8142516" cy="394097"/>
          </a:xfrm>
        </p:spPr>
        <p:txBody>
          <a:bodyPr>
            <a:noAutofit/>
          </a:bodyPr>
          <a:lstStyle/>
          <a:p>
            <a:r>
              <a:rPr lang="en-US" sz="2000" dirty="0"/>
              <a:t>Organizational Traditions &amp; Engagement</a:t>
            </a:r>
          </a:p>
        </p:txBody>
      </p:sp>
      <p:sp>
        <p:nvSpPr>
          <p:cNvPr id="3" name="Content Placeholder 2">
            <a:extLst>
              <a:ext uri="{FF2B5EF4-FFF2-40B4-BE49-F238E27FC236}">
                <a16:creationId xmlns:a16="http://schemas.microsoft.com/office/drawing/2014/main" id="{D45FC280-5954-48B0-76C8-00CA14D7B18F}"/>
              </a:ext>
            </a:extLst>
          </p:cNvPr>
          <p:cNvSpPr>
            <a:spLocks noGrp="1"/>
          </p:cNvSpPr>
          <p:nvPr>
            <p:ph idx="1"/>
          </p:nvPr>
        </p:nvSpPr>
        <p:spPr>
          <a:xfrm>
            <a:off x="381000" y="628649"/>
            <a:ext cx="6781800" cy="4394597"/>
          </a:xfrm>
        </p:spPr>
        <p:txBody>
          <a:bodyPr>
            <a:normAutofit/>
          </a:bodyPr>
          <a:lstStyle/>
          <a:p>
            <a:pPr marL="457200" lvl="1" indent="0">
              <a:buNone/>
            </a:pPr>
            <a:r>
              <a:rPr lang="en-US" b="1" dirty="0">
                <a:solidFill>
                  <a:schemeClr val="accent4">
                    <a:lumMod val="75000"/>
                  </a:schemeClr>
                </a:solidFill>
              </a:rPr>
              <a:t>Sustaining a Strong Board Culture:</a:t>
            </a:r>
          </a:p>
          <a:p>
            <a:pPr lvl="2"/>
            <a:r>
              <a:rPr lang="en-US" b="1" dirty="0">
                <a:solidFill>
                  <a:schemeClr val="accent4">
                    <a:lumMod val="75000"/>
                  </a:schemeClr>
                </a:solidFill>
              </a:rPr>
              <a:t>Orientations &amp; Retreats: </a:t>
            </a:r>
            <a:r>
              <a:rPr lang="en-US" dirty="0">
                <a:solidFill>
                  <a:schemeClr val="bg1"/>
                </a:solidFill>
              </a:rPr>
              <a:t>Align vision, refresh energy, and build teamwork.</a:t>
            </a:r>
          </a:p>
          <a:p>
            <a:pPr lvl="2"/>
            <a:r>
              <a:rPr lang="en-US" b="1" dirty="0">
                <a:solidFill>
                  <a:schemeClr val="accent4">
                    <a:lumMod val="75000"/>
                  </a:schemeClr>
                </a:solidFill>
              </a:rPr>
              <a:t>Advocacy Support: </a:t>
            </a:r>
            <a:r>
              <a:rPr lang="en-US" dirty="0">
                <a:solidFill>
                  <a:schemeClr val="bg1"/>
                </a:solidFill>
              </a:rPr>
              <a:t>Champion causes that uphold the cooperative’s mission.</a:t>
            </a:r>
          </a:p>
          <a:p>
            <a:pPr lvl="2"/>
            <a:r>
              <a:rPr lang="en-US" b="1" dirty="0">
                <a:solidFill>
                  <a:schemeClr val="accent4">
                    <a:lumMod val="75000"/>
                  </a:schemeClr>
                </a:solidFill>
              </a:rPr>
              <a:t>Member Engagement: </a:t>
            </a:r>
            <a:r>
              <a:rPr lang="en-US" dirty="0">
                <a:solidFill>
                  <a:schemeClr val="bg1"/>
                </a:solidFill>
              </a:rPr>
              <a:t>Listen actively, communicate openly, and stay connected.</a:t>
            </a:r>
          </a:p>
          <a:p>
            <a:pPr lvl="2"/>
            <a:r>
              <a:rPr lang="en-US" b="1" dirty="0">
                <a:solidFill>
                  <a:schemeClr val="accent4">
                    <a:lumMod val="75000"/>
                  </a:schemeClr>
                </a:solidFill>
              </a:rPr>
              <a:t>Leadership Development: </a:t>
            </a:r>
            <a:r>
              <a:rPr lang="en-US" dirty="0">
                <a:solidFill>
                  <a:schemeClr val="bg1"/>
                </a:solidFill>
              </a:rPr>
              <a:t>Pursue workshops, mentoring, and conflict-resolution training.</a:t>
            </a:r>
          </a:p>
          <a:p>
            <a:pPr lvl="1"/>
            <a:endParaRPr lang="en-US" dirty="0">
              <a:solidFill>
                <a:schemeClr val="bg1"/>
              </a:solidFill>
            </a:endParaRPr>
          </a:p>
          <a:p>
            <a:pPr marL="457200" lvl="1" indent="0">
              <a:buNone/>
            </a:pPr>
            <a:r>
              <a:rPr lang="en-US" i="1" u="sng" dirty="0">
                <a:solidFill>
                  <a:schemeClr val="bg1"/>
                </a:solidFill>
              </a:rPr>
              <a:t>Tradition and engagement keep the cooperative vibrant and united.</a:t>
            </a:r>
          </a:p>
        </p:txBody>
      </p:sp>
    </p:spTree>
    <p:extLst>
      <p:ext uri="{BB962C8B-B14F-4D97-AF65-F5344CB8AC3E}">
        <p14:creationId xmlns:p14="http://schemas.microsoft.com/office/powerpoint/2010/main" val="38529271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3AF1-0050-8FDA-5B3E-293377ABB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E8AA1-373A-C12A-BEA0-D5CAA42AC3B9}"/>
              </a:ext>
            </a:extLst>
          </p:cNvPr>
          <p:cNvSpPr>
            <a:spLocks noGrp="1"/>
          </p:cNvSpPr>
          <p:nvPr>
            <p:ph type="title"/>
          </p:nvPr>
        </p:nvSpPr>
        <p:spPr>
          <a:xfrm>
            <a:off x="163284" y="120253"/>
            <a:ext cx="8142516" cy="394097"/>
          </a:xfrm>
        </p:spPr>
        <p:txBody>
          <a:bodyPr>
            <a:noAutofit/>
          </a:bodyPr>
          <a:lstStyle/>
          <a:p>
            <a:r>
              <a:rPr lang="en-US" sz="2000" dirty="0"/>
              <a:t>The Heart of Effective Leadership</a:t>
            </a:r>
          </a:p>
        </p:txBody>
      </p:sp>
      <p:sp>
        <p:nvSpPr>
          <p:cNvPr id="3" name="Content Placeholder 2">
            <a:extLst>
              <a:ext uri="{FF2B5EF4-FFF2-40B4-BE49-F238E27FC236}">
                <a16:creationId xmlns:a16="http://schemas.microsoft.com/office/drawing/2014/main" id="{13DF1450-0BA9-831A-B5EA-E40B80397DAD}"/>
              </a:ext>
            </a:extLst>
          </p:cNvPr>
          <p:cNvSpPr>
            <a:spLocks noGrp="1"/>
          </p:cNvSpPr>
          <p:nvPr>
            <p:ph idx="1"/>
          </p:nvPr>
        </p:nvSpPr>
        <p:spPr>
          <a:xfrm>
            <a:off x="381000" y="628649"/>
            <a:ext cx="6781800" cy="4394597"/>
          </a:xfrm>
        </p:spPr>
        <p:txBody>
          <a:bodyPr>
            <a:normAutofit/>
          </a:bodyPr>
          <a:lstStyle/>
          <a:p>
            <a:pPr marL="457200" lvl="1" indent="0">
              <a:buNone/>
            </a:pPr>
            <a:r>
              <a:rPr lang="en-US" b="1" dirty="0">
                <a:solidFill>
                  <a:schemeClr val="accent4">
                    <a:lumMod val="75000"/>
                  </a:schemeClr>
                </a:solidFill>
              </a:rPr>
              <a:t>Core Leadership Reflections:</a:t>
            </a:r>
          </a:p>
          <a:p>
            <a:pPr lvl="2"/>
            <a:r>
              <a:rPr lang="en-US" dirty="0">
                <a:solidFill>
                  <a:schemeClr val="bg1"/>
                </a:solidFill>
              </a:rPr>
              <a:t>Lead with </a:t>
            </a:r>
            <a:r>
              <a:rPr lang="en-US" b="1" dirty="0">
                <a:solidFill>
                  <a:schemeClr val="accent4">
                    <a:lumMod val="75000"/>
                  </a:schemeClr>
                </a:solidFill>
              </a:rPr>
              <a:t>clarity of vision </a:t>
            </a:r>
            <a:r>
              <a:rPr lang="en-US" dirty="0">
                <a:solidFill>
                  <a:schemeClr val="bg1"/>
                </a:solidFill>
              </a:rPr>
              <a:t>and </a:t>
            </a:r>
            <a:r>
              <a:rPr lang="en-US" b="1" dirty="0">
                <a:solidFill>
                  <a:schemeClr val="accent4">
                    <a:lumMod val="75000"/>
                  </a:schemeClr>
                </a:solidFill>
              </a:rPr>
              <a:t>commitment to values</a:t>
            </a:r>
            <a:r>
              <a:rPr lang="en-US" dirty="0">
                <a:solidFill>
                  <a:schemeClr val="bg1"/>
                </a:solidFill>
              </a:rPr>
              <a:t>.</a:t>
            </a:r>
          </a:p>
          <a:p>
            <a:pPr lvl="2"/>
            <a:r>
              <a:rPr lang="en-US" dirty="0">
                <a:solidFill>
                  <a:schemeClr val="bg1"/>
                </a:solidFill>
              </a:rPr>
              <a:t>Cultivate </a:t>
            </a:r>
            <a:r>
              <a:rPr lang="en-US" b="1" dirty="0">
                <a:solidFill>
                  <a:schemeClr val="accent4">
                    <a:lumMod val="75000"/>
                  </a:schemeClr>
                </a:solidFill>
              </a:rPr>
              <a:t>ethical decision-making </a:t>
            </a:r>
            <a:r>
              <a:rPr lang="en-US" dirty="0">
                <a:solidFill>
                  <a:schemeClr val="bg1"/>
                </a:solidFill>
              </a:rPr>
              <a:t>and </a:t>
            </a:r>
            <a:r>
              <a:rPr lang="en-US" b="1" dirty="0">
                <a:solidFill>
                  <a:schemeClr val="accent4">
                    <a:lumMod val="75000"/>
                  </a:schemeClr>
                </a:solidFill>
              </a:rPr>
              <a:t>continuous learning</a:t>
            </a:r>
            <a:r>
              <a:rPr lang="en-US" dirty="0">
                <a:solidFill>
                  <a:schemeClr val="bg1"/>
                </a:solidFill>
              </a:rPr>
              <a:t>.</a:t>
            </a:r>
          </a:p>
          <a:p>
            <a:pPr lvl="2"/>
            <a:r>
              <a:rPr lang="en-US" dirty="0">
                <a:solidFill>
                  <a:schemeClr val="bg1"/>
                </a:solidFill>
              </a:rPr>
              <a:t>Inspire through </a:t>
            </a:r>
            <a:r>
              <a:rPr lang="en-US" b="1" dirty="0">
                <a:solidFill>
                  <a:schemeClr val="accent4">
                    <a:lumMod val="75000"/>
                  </a:schemeClr>
                </a:solidFill>
              </a:rPr>
              <a:t>example, empathy, and collaboration</a:t>
            </a:r>
            <a:r>
              <a:rPr lang="en-US" dirty="0">
                <a:solidFill>
                  <a:schemeClr val="bg1"/>
                </a:solidFill>
              </a:rPr>
              <a:t>.</a:t>
            </a:r>
          </a:p>
          <a:p>
            <a:pPr lvl="2"/>
            <a:r>
              <a:rPr lang="en-US" dirty="0">
                <a:solidFill>
                  <a:schemeClr val="bg1"/>
                </a:solidFill>
              </a:rPr>
              <a:t>Embrace diversity and uphold organizational integrity.</a:t>
            </a:r>
          </a:p>
          <a:p>
            <a:pPr lvl="1"/>
            <a:endParaRPr lang="en-US" dirty="0">
              <a:solidFill>
                <a:schemeClr val="bg1"/>
              </a:solidFill>
            </a:endParaRPr>
          </a:p>
          <a:p>
            <a:pPr marL="457200" lvl="1" indent="0">
              <a:buNone/>
            </a:pPr>
            <a:r>
              <a:rPr lang="en-US" i="1" u="sng" dirty="0">
                <a:solidFill>
                  <a:schemeClr val="bg1"/>
                </a:solidFill>
              </a:rPr>
              <a:t>Great board leaders don’t just govern—they inspire progress and unity..</a:t>
            </a:r>
          </a:p>
        </p:txBody>
      </p:sp>
    </p:spTree>
    <p:extLst>
      <p:ext uri="{BB962C8B-B14F-4D97-AF65-F5344CB8AC3E}">
        <p14:creationId xmlns:p14="http://schemas.microsoft.com/office/powerpoint/2010/main" val="360744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C960A-82C7-924C-5B3F-521A17FF6BA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81723A3-46A8-6ADB-4777-9509015A9278}"/>
              </a:ext>
            </a:extLst>
          </p:cNvPr>
          <p:cNvSpPr>
            <a:spLocks noGrp="1"/>
          </p:cNvSpPr>
          <p:nvPr>
            <p:ph type="body" idx="1"/>
          </p:nvPr>
        </p:nvSpPr>
        <p:spPr>
          <a:xfrm>
            <a:off x="-533400" y="37909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Leadership Overview: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 members serve as leaders who inspire collaboration and commitment by aligning the cooperative’s activities with its mission and strategic goals, ensuring effective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Shared Vision and Values: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Directors must understand and actively promote the cooperative's mission, vision, and values, facilitating a unified culture and guiding decision-making processes.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Director Stewardship: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Directors hold fiduciary responsibilities, requiring them to prioritize the cooperative's interests over personal agendas and ensure transparency, accountability, and ethical conduct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Unique Challenges of Cooperative Management: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Cooperative directors must navigate the complexities of equitable treatment among member-owners, balancing business decisions with the needs of a diverse cooperative membership.</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Engagement and Collaboration</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Directors need to engage with members actively, involving them in decision-making while fostering a supportive community atmosphere that encourages participation and input.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Continuous Improvement: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Developing skills through training and self-assessment, as well as planning for leadership succession, are essential for enhancing governance practices and ensuring the board remains effective and responsive to changing community needs.</a:t>
            </a:r>
            <a:endParaRPr lang="en-US" dirty="0"/>
          </a:p>
        </p:txBody>
      </p:sp>
    </p:spTree>
    <p:extLst>
      <p:ext uri="{BB962C8B-B14F-4D97-AF65-F5344CB8AC3E}">
        <p14:creationId xmlns:p14="http://schemas.microsoft.com/office/powerpoint/2010/main" val="24980438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2EBFE-DA8A-D79D-A21F-F023C5D936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BCF59C-B881-2961-3E72-2E4ADFBF4CA9}"/>
              </a:ext>
            </a:extLst>
          </p:cNvPr>
          <p:cNvSpPr>
            <a:spLocks noGrp="1"/>
          </p:cNvSpPr>
          <p:nvPr>
            <p:ph sz="half" idx="2"/>
          </p:nvPr>
        </p:nvSpPr>
        <p:spPr>
          <a:xfrm>
            <a:off x="228600" y="514350"/>
            <a:ext cx="7086600" cy="4400549"/>
          </a:xfrm>
        </p:spPr>
        <p:txBody>
          <a:bodyPr>
            <a:normAutofit fontScale="32500" lnSpcReduction="20000"/>
          </a:bodyPr>
          <a:lstStyle/>
          <a:p>
            <a:r>
              <a:rPr lang="en-US" sz="4800" dirty="0"/>
              <a:t>What is one of the key responsibilities of board members in effective leadership?</a:t>
            </a:r>
          </a:p>
          <a:p>
            <a:r>
              <a:rPr lang="en-US" sz="4800" dirty="0"/>
              <a:t>     A) Promoting self-interest</a:t>
            </a:r>
          </a:p>
          <a:p>
            <a:r>
              <a:rPr lang="en-US" sz="4800" dirty="0"/>
              <a:t>     B) Expressing negative views publicly</a:t>
            </a:r>
          </a:p>
          <a:p>
            <a:r>
              <a:rPr lang="en-US" sz="4800" dirty="0"/>
              <a:t>     C) Upholding the organization's vision and mission</a:t>
            </a:r>
          </a:p>
          <a:p>
            <a:r>
              <a:rPr lang="en-US" sz="4800" dirty="0"/>
              <a:t>     D) Avoiding financial literacy</a:t>
            </a:r>
          </a:p>
          <a:p>
            <a:endParaRPr lang="en-US" sz="4800" dirty="0"/>
          </a:p>
          <a:p>
            <a:r>
              <a:rPr lang="en-US" sz="4800" dirty="0"/>
              <a:t>What does fiduciary stewardship entail for board members?</a:t>
            </a:r>
          </a:p>
          <a:p>
            <a:r>
              <a:rPr lang="en-US" sz="4800" dirty="0"/>
              <a:t>     A) Advocating for self-interest</a:t>
            </a:r>
          </a:p>
          <a:p>
            <a:r>
              <a:rPr lang="en-US" sz="4800" dirty="0"/>
              <a:t>     B) Avoiding conflict of interest policies</a:t>
            </a:r>
          </a:p>
          <a:p>
            <a:r>
              <a:rPr lang="en-US" sz="4800" dirty="0"/>
              <a:t>     C) Upholding accountability and avoiding self-interest</a:t>
            </a:r>
          </a:p>
          <a:p>
            <a:r>
              <a:rPr lang="en-US" sz="4800" dirty="0"/>
              <a:t>     D) Publicly expressing disagreements</a:t>
            </a:r>
          </a:p>
          <a:p>
            <a:endParaRPr lang="en-US" sz="4800" dirty="0"/>
          </a:p>
          <a:p>
            <a:r>
              <a:rPr lang="en-US" sz="4800" dirty="0"/>
              <a:t>How can a robust code of conduct and ethics contribute to an organization's effectiveness and reputation?</a:t>
            </a:r>
          </a:p>
          <a:p>
            <a:r>
              <a:rPr lang="en-US" sz="4800" dirty="0"/>
              <a:t>     A) By encouraging board members to publicly criticize the organization</a:t>
            </a:r>
          </a:p>
          <a:p>
            <a:r>
              <a:rPr lang="en-US" sz="4800" dirty="0"/>
              <a:t>     B) By preventing board members from expressing their opinions</a:t>
            </a:r>
          </a:p>
          <a:p>
            <a:r>
              <a:rPr lang="en-US" sz="4800" dirty="0"/>
              <a:t>     C) By setting clear behavior guidelines and promoting ethical behavior</a:t>
            </a:r>
          </a:p>
          <a:p>
            <a:r>
              <a:rPr lang="en-US" sz="4800" dirty="0"/>
              <a:t>     D) By promoting self-interest among board members</a:t>
            </a:r>
          </a:p>
          <a:p>
            <a:endParaRPr lang="en-US" dirty="0"/>
          </a:p>
        </p:txBody>
      </p:sp>
      <p:sp>
        <p:nvSpPr>
          <p:cNvPr id="6" name="Title 5">
            <a:extLst>
              <a:ext uri="{FF2B5EF4-FFF2-40B4-BE49-F238E27FC236}">
                <a16:creationId xmlns:a16="http://schemas.microsoft.com/office/drawing/2014/main" id="{EB07D2CF-4E87-FC28-84B9-A2DFD62392D6}"/>
              </a:ext>
            </a:extLst>
          </p:cNvPr>
          <p:cNvSpPr>
            <a:spLocks noGrp="1"/>
          </p:cNvSpPr>
          <p:nvPr>
            <p:ph type="title"/>
          </p:nvPr>
        </p:nvSpPr>
        <p:spPr/>
        <p:txBody>
          <a:bodyPr>
            <a:normAutofit fontScale="90000"/>
          </a:bodyPr>
          <a:lstStyle/>
          <a:p>
            <a:r>
              <a:rPr lang="en-US" dirty="0"/>
              <a:t>Chapter 7: Director Leadership Quiz </a:t>
            </a:r>
          </a:p>
        </p:txBody>
      </p:sp>
    </p:spTree>
    <p:extLst>
      <p:ext uri="{BB962C8B-B14F-4D97-AF65-F5344CB8AC3E}">
        <p14:creationId xmlns:p14="http://schemas.microsoft.com/office/powerpoint/2010/main" val="36161162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D9615-4780-558C-247C-B39736FE641D}"/>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C5A6D59-1768-F578-AA3C-7CD791E82E19}"/>
              </a:ext>
            </a:extLst>
          </p:cNvPr>
          <p:cNvSpPr>
            <a:spLocks noGrp="1"/>
          </p:cNvSpPr>
          <p:nvPr>
            <p:ph sz="quarter" idx="4"/>
          </p:nvPr>
        </p:nvSpPr>
        <p:spPr>
          <a:xfrm>
            <a:off x="304800" y="590550"/>
            <a:ext cx="6858000" cy="4046764"/>
          </a:xfrm>
        </p:spPr>
        <p:txBody>
          <a:bodyPr>
            <a:normAutofit lnSpcReduction="10000"/>
          </a:bodyPr>
          <a:lstStyle/>
          <a:p>
            <a:r>
              <a:rPr lang="en-US" sz="1600" dirty="0"/>
              <a:t>What is a critical aspect of effective board leadership in promoting diversity and inclusion?</a:t>
            </a:r>
          </a:p>
          <a:p>
            <a:r>
              <a:rPr lang="en-US" sz="1600" dirty="0"/>
              <a:t>     A) Encouraging participation barriers</a:t>
            </a:r>
          </a:p>
          <a:p>
            <a:r>
              <a:rPr lang="en-US" sz="1600" dirty="0"/>
              <a:t>     B) Annual review of the Code of Conduct</a:t>
            </a:r>
          </a:p>
          <a:p>
            <a:r>
              <a:rPr lang="en-US" sz="1600" dirty="0"/>
              <a:t>     C) Providing consequences for board members engaging in discrimination</a:t>
            </a:r>
          </a:p>
          <a:p>
            <a:r>
              <a:rPr lang="en-US" sz="1600" dirty="0"/>
              <a:t>     D) Upholding ethical principles that align with the organization's mission and goals</a:t>
            </a:r>
          </a:p>
          <a:p>
            <a:endParaRPr lang="en-US" sz="1600" dirty="0"/>
          </a:p>
          <a:p>
            <a:r>
              <a:rPr lang="en-US" sz="1600" dirty="0"/>
              <a:t>Which of the following is a way to nurture a sense of community and relevance in a not-for-profit organization?</a:t>
            </a:r>
          </a:p>
          <a:p>
            <a:r>
              <a:rPr lang="en-US" sz="1600" dirty="0"/>
              <a:t>     A) Avoiding engagement with members</a:t>
            </a:r>
          </a:p>
          <a:p>
            <a:r>
              <a:rPr lang="en-US" sz="1600" dirty="0"/>
              <a:t>     B) Neglecting annual orientations and retreats</a:t>
            </a:r>
          </a:p>
          <a:p>
            <a:r>
              <a:rPr lang="en-US" sz="1600" dirty="0"/>
              <a:t>     C) Actively seeking input from members and maintaining open communication</a:t>
            </a:r>
          </a:p>
          <a:p>
            <a:r>
              <a:rPr lang="en-US" sz="1600" dirty="0"/>
              <a:t>     D) Discouraging stakeholder involvement in advocacy efforts</a:t>
            </a:r>
          </a:p>
          <a:p>
            <a:endParaRPr lang="en-US" dirty="0"/>
          </a:p>
          <a:p>
            <a:endParaRPr lang="en-US" dirty="0"/>
          </a:p>
        </p:txBody>
      </p:sp>
      <p:sp>
        <p:nvSpPr>
          <p:cNvPr id="6" name="Title 5">
            <a:extLst>
              <a:ext uri="{FF2B5EF4-FFF2-40B4-BE49-F238E27FC236}">
                <a16:creationId xmlns:a16="http://schemas.microsoft.com/office/drawing/2014/main" id="{1ACEAA43-C7FA-6EBE-CE8D-A83F5812B4E4}"/>
              </a:ext>
            </a:extLst>
          </p:cNvPr>
          <p:cNvSpPr>
            <a:spLocks noGrp="1"/>
          </p:cNvSpPr>
          <p:nvPr>
            <p:ph type="title"/>
          </p:nvPr>
        </p:nvSpPr>
        <p:spPr/>
        <p:txBody>
          <a:bodyPr>
            <a:normAutofit fontScale="90000"/>
          </a:bodyPr>
          <a:lstStyle/>
          <a:p>
            <a:r>
              <a:rPr lang="en-US" dirty="0"/>
              <a:t>Chapter 7: Director Leadership Quiz </a:t>
            </a:r>
          </a:p>
        </p:txBody>
      </p:sp>
    </p:spTree>
    <p:extLst>
      <p:ext uri="{BB962C8B-B14F-4D97-AF65-F5344CB8AC3E}">
        <p14:creationId xmlns:p14="http://schemas.microsoft.com/office/powerpoint/2010/main" val="30619599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16A903-3B22-1CF5-A28D-349EABF9E6A3}"/>
              </a:ext>
            </a:extLst>
          </p:cNvPr>
          <p:cNvSpPr>
            <a:spLocks noGrp="1"/>
          </p:cNvSpPr>
          <p:nvPr>
            <p:ph type="body" idx="1"/>
          </p:nvPr>
        </p:nvSpPr>
        <p:spPr/>
        <p:txBody>
          <a:bodyPr/>
          <a:lstStyle/>
          <a:p>
            <a:endParaRPr lang="en-US"/>
          </a:p>
        </p:txBody>
      </p:sp>
      <p:pic>
        <p:nvPicPr>
          <p:cNvPr id="8" name="Content Placeholder 7" descr="A person in a white shirt&#10;&#10;AI-generated content may be incorrect.">
            <a:extLst>
              <a:ext uri="{FF2B5EF4-FFF2-40B4-BE49-F238E27FC236}">
                <a16:creationId xmlns:a16="http://schemas.microsoft.com/office/drawing/2014/main" id="{2A03EEF0-F7E8-92DD-0AEF-918B173F05E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544" y="21708"/>
            <a:ext cx="9184769" cy="5149979"/>
          </a:xfrm>
        </p:spPr>
      </p:pic>
      <p:sp>
        <p:nvSpPr>
          <p:cNvPr id="4" name="Text Placeholder 3">
            <a:extLst>
              <a:ext uri="{FF2B5EF4-FFF2-40B4-BE49-F238E27FC236}">
                <a16:creationId xmlns:a16="http://schemas.microsoft.com/office/drawing/2014/main" id="{F65BF367-6ACD-B545-05C0-B8B57AAEDB1B}"/>
              </a:ext>
            </a:extLst>
          </p:cNvPr>
          <p:cNvSpPr>
            <a:spLocks noGrp="1"/>
          </p:cNvSpPr>
          <p:nvPr>
            <p:ph type="body" sz="quarter" idx="3"/>
          </p:nvPr>
        </p:nvSpPr>
        <p:spPr/>
        <p:txBody>
          <a:bodyPr/>
          <a:lstStyle/>
          <a:p>
            <a:endParaRPr lang="en-US"/>
          </a:p>
        </p:txBody>
      </p:sp>
      <p:sp>
        <p:nvSpPr>
          <p:cNvPr id="5" name="Content Placeholder 4">
            <a:extLst>
              <a:ext uri="{FF2B5EF4-FFF2-40B4-BE49-F238E27FC236}">
                <a16:creationId xmlns:a16="http://schemas.microsoft.com/office/drawing/2014/main" id="{96E19A98-C1C5-147D-4EF0-72F8D336E24E}"/>
              </a:ext>
            </a:extLst>
          </p:cNvPr>
          <p:cNvSpPr>
            <a:spLocks noGrp="1"/>
          </p:cNvSpPr>
          <p:nvPr>
            <p:ph sz="quarter" idx="4"/>
          </p:nvPr>
        </p:nvSpPr>
        <p:spPr/>
        <p:txBody>
          <a:bodyPr/>
          <a:lstStyle/>
          <a:p>
            <a:endParaRPr lang="en-US"/>
          </a:p>
        </p:txBody>
      </p:sp>
      <p:sp>
        <p:nvSpPr>
          <p:cNvPr id="6" name="Title 5">
            <a:extLst>
              <a:ext uri="{FF2B5EF4-FFF2-40B4-BE49-F238E27FC236}">
                <a16:creationId xmlns:a16="http://schemas.microsoft.com/office/drawing/2014/main" id="{7A3207D0-15C7-F764-AFD2-2C0B6688D5A7}"/>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19599580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415A0-F12C-216B-FAFB-C1BDB3796058}"/>
              </a:ext>
            </a:extLst>
          </p:cNvPr>
          <p:cNvSpPr>
            <a:spLocks noGrp="1"/>
          </p:cNvSpPr>
          <p:nvPr>
            <p:ph type="title"/>
          </p:nvPr>
        </p:nvSpPr>
        <p:spPr>
          <a:xfrm>
            <a:off x="163284" y="120253"/>
            <a:ext cx="8142516" cy="394097"/>
          </a:xfrm>
        </p:spPr>
        <p:txBody>
          <a:bodyPr>
            <a:normAutofit fontScale="90000"/>
          </a:bodyPr>
          <a:lstStyle/>
          <a:p>
            <a:r>
              <a:rPr lang="en-US" dirty="0"/>
              <a:t>Chapter 8: The Power of Strategic Planning,</a:t>
            </a:r>
          </a:p>
        </p:txBody>
      </p:sp>
      <p:sp>
        <p:nvSpPr>
          <p:cNvPr id="3" name="Content Placeholder 2">
            <a:extLst>
              <a:ext uri="{FF2B5EF4-FFF2-40B4-BE49-F238E27FC236}">
                <a16:creationId xmlns:a16="http://schemas.microsoft.com/office/drawing/2014/main" id="{F0591E0E-4715-3529-11EA-BB41898DD3E2}"/>
              </a:ext>
            </a:extLst>
          </p:cNvPr>
          <p:cNvSpPr>
            <a:spLocks noGrp="1"/>
          </p:cNvSpPr>
          <p:nvPr>
            <p:ph idx="1"/>
          </p:nvPr>
        </p:nvSpPr>
        <p:spPr/>
        <p:txBody>
          <a:bodyPr>
            <a:normAutofit fontScale="77500" lnSpcReduction="20000"/>
          </a:bodyPr>
          <a:lstStyle/>
          <a:p>
            <a:r>
              <a:rPr lang="en-US" b="1" dirty="0">
                <a:solidFill>
                  <a:schemeClr val="accent4">
                    <a:lumMod val="75000"/>
                  </a:schemeClr>
                </a:solidFill>
              </a:rPr>
              <a:t>A strategic plan </a:t>
            </a:r>
            <a:r>
              <a:rPr lang="en-US" dirty="0"/>
              <a:t>is your cooperative’s compass—guiding decisions for the next 3–5 years.</a:t>
            </a:r>
          </a:p>
          <a:p>
            <a:r>
              <a:rPr lang="en-US" b="1" dirty="0">
                <a:solidFill>
                  <a:schemeClr val="accent4">
                    <a:lumMod val="75000"/>
                  </a:schemeClr>
                </a:solidFill>
              </a:rPr>
              <a:t>Purpose: </a:t>
            </a:r>
            <a:r>
              <a:rPr lang="en-US" dirty="0"/>
              <a:t>Keeps your cooperative focused, consistent, and aligned during leadership transitions.</a:t>
            </a:r>
          </a:p>
          <a:p>
            <a:pPr marL="0" indent="0">
              <a:buNone/>
            </a:pPr>
            <a:r>
              <a:rPr lang="en-US" b="1" dirty="0">
                <a:solidFill>
                  <a:schemeClr val="accent4">
                    <a:lumMod val="75000"/>
                  </a:schemeClr>
                </a:solidFill>
              </a:rPr>
              <a:t>Key Benefits:</a:t>
            </a:r>
          </a:p>
          <a:p>
            <a:pPr lvl="1"/>
            <a:r>
              <a:rPr lang="en-US" dirty="0"/>
              <a:t>Provides continuity &amp; direction</a:t>
            </a:r>
          </a:p>
          <a:p>
            <a:pPr lvl="1"/>
            <a:r>
              <a:rPr lang="en-US" dirty="0"/>
              <a:t>Aligns committees &amp; volunteers</a:t>
            </a:r>
          </a:p>
          <a:p>
            <a:pPr lvl="1"/>
            <a:r>
              <a:rPr lang="en-US" dirty="0"/>
              <a:t>Strengthens budgeting &amp; resource allocation</a:t>
            </a:r>
          </a:p>
          <a:p>
            <a:pPr lvl="1"/>
            <a:r>
              <a:rPr lang="en-US" dirty="0"/>
              <a:t>Builds awareness inside and outside the community</a:t>
            </a:r>
          </a:p>
          <a:p>
            <a:endParaRPr lang="en-US" dirty="0"/>
          </a:p>
          <a:p>
            <a:pPr marL="0" indent="0">
              <a:buNone/>
            </a:pPr>
            <a:r>
              <a:rPr lang="en-US" i="1" u="sng" dirty="0"/>
              <a:t>A cooperative without a plan drifts; one with a plan drives progress.</a:t>
            </a:r>
          </a:p>
        </p:txBody>
      </p:sp>
    </p:spTree>
    <p:extLst>
      <p:ext uri="{BB962C8B-B14F-4D97-AF65-F5344CB8AC3E}">
        <p14:creationId xmlns:p14="http://schemas.microsoft.com/office/powerpoint/2010/main" val="1232933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58274-214E-05D2-C04F-72560FE58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5A69A-282D-E866-8215-A246DB831AD2}"/>
              </a:ext>
            </a:extLst>
          </p:cNvPr>
          <p:cNvSpPr>
            <a:spLocks noGrp="1"/>
          </p:cNvSpPr>
          <p:nvPr>
            <p:ph type="title"/>
          </p:nvPr>
        </p:nvSpPr>
        <p:spPr>
          <a:xfrm>
            <a:off x="163284" y="120253"/>
            <a:ext cx="8142516" cy="394097"/>
          </a:xfrm>
        </p:spPr>
        <p:txBody>
          <a:bodyPr>
            <a:normAutofit fontScale="90000"/>
          </a:bodyPr>
          <a:lstStyle/>
          <a:p>
            <a:r>
              <a:rPr lang="en-US" dirty="0"/>
              <a:t>Crafting the Strategic Plan</a:t>
            </a:r>
          </a:p>
        </p:txBody>
      </p:sp>
      <p:sp>
        <p:nvSpPr>
          <p:cNvPr id="3" name="Content Placeholder 2">
            <a:extLst>
              <a:ext uri="{FF2B5EF4-FFF2-40B4-BE49-F238E27FC236}">
                <a16:creationId xmlns:a16="http://schemas.microsoft.com/office/drawing/2014/main" id="{9DAA8F5D-19E6-D03A-A8F7-66E60595E0ED}"/>
              </a:ext>
            </a:extLst>
          </p:cNvPr>
          <p:cNvSpPr>
            <a:spLocks noGrp="1"/>
          </p:cNvSpPr>
          <p:nvPr>
            <p:ph idx="1"/>
          </p:nvPr>
        </p:nvSpPr>
        <p:spPr>
          <a:xfrm>
            <a:off x="381000" y="628650"/>
            <a:ext cx="6705600" cy="4514850"/>
          </a:xfrm>
        </p:spPr>
        <p:txBody>
          <a:bodyPr>
            <a:normAutofit fontScale="92500" lnSpcReduction="20000"/>
          </a:bodyPr>
          <a:lstStyle/>
          <a:p>
            <a:pPr marL="0" indent="0">
              <a:buNone/>
            </a:pPr>
            <a:r>
              <a:rPr lang="en-US" dirty="0">
                <a:solidFill>
                  <a:schemeClr val="bg1"/>
                </a:solidFill>
              </a:rPr>
              <a:t>Steps to Build an Effective Plan:</a:t>
            </a:r>
          </a:p>
          <a:p>
            <a:pPr lvl="1"/>
            <a:r>
              <a:rPr lang="en-US" b="1" dirty="0">
                <a:solidFill>
                  <a:schemeClr val="accent4">
                    <a:lumMod val="75000"/>
                  </a:schemeClr>
                </a:solidFill>
              </a:rPr>
              <a:t>Board Retreat: </a:t>
            </a:r>
            <a:r>
              <a:rPr lang="en-US" dirty="0">
                <a:solidFill>
                  <a:schemeClr val="bg1"/>
                </a:solidFill>
              </a:rPr>
              <a:t>Establish a productive setting led by the President or Executive Director.</a:t>
            </a:r>
          </a:p>
          <a:p>
            <a:pPr lvl="1"/>
            <a:r>
              <a:rPr lang="en-US" b="1" dirty="0">
                <a:solidFill>
                  <a:schemeClr val="accent4">
                    <a:lumMod val="75000"/>
                  </a:schemeClr>
                </a:solidFill>
              </a:rPr>
              <a:t>Define Common Terms: </a:t>
            </a:r>
            <a:r>
              <a:rPr lang="en-US" dirty="0">
                <a:solidFill>
                  <a:schemeClr val="bg1"/>
                </a:solidFill>
              </a:rPr>
              <a:t>Agree on key concepts—mission, goals, strategy.</a:t>
            </a:r>
          </a:p>
          <a:p>
            <a:pPr lvl="1"/>
            <a:r>
              <a:rPr lang="en-US" b="1" dirty="0">
                <a:solidFill>
                  <a:schemeClr val="accent4">
                    <a:lumMod val="75000"/>
                  </a:schemeClr>
                </a:solidFill>
              </a:rPr>
              <a:t>Review Past Performance: </a:t>
            </a:r>
            <a:r>
              <a:rPr lang="en-US" dirty="0">
                <a:solidFill>
                  <a:schemeClr val="bg1"/>
                </a:solidFill>
              </a:rPr>
              <a:t>Learn from prior successes &amp; gaps.</a:t>
            </a:r>
          </a:p>
          <a:p>
            <a:pPr lvl="1"/>
            <a:r>
              <a:rPr lang="en-US" b="1" dirty="0">
                <a:solidFill>
                  <a:schemeClr val="accent4">
                    <a:lumMod val="75000"/>
                  </a:schemeClr>
                </a:solidFill>
              </a:rPr>
              <a:t>Conduct a SWOT Analysis: </a:t>
            </a:r>
            <a:r>
              <a:rPr lang="en-US" dirty="0">
                <a:solidFill>
                  <a:schemeClr val="bg1"/>
                </a:solidFill>
              </a:rPr>
              <a:t>Identify Strengths, Weaknesses, Opportunities, and Threats.</a:t>
            </a:r>
          </a:p>
          <a:p>
            <a:pPr lvl="1"/>
            <a:r>
              <a:rPr lang="en-US" b="1" dirty="0">
                <a:solidFill>
                  <a:schemeClr val="accent4">
                    <a:lumMod val="75000"/>
                  </a:schemeClr>
                </a:solidFill>
              </a:rPr>
              <a:t>Revisit Core Identity: </a:t>
            </a:r>
            <a:r>
              <a:rPr lang="en-US" dirty="0">
                <a:solidFill>
                  <a:schemeClr val="bg1"/>
                </a:solidFill>
              </a:rPr>
              <a:t>Mission, Vision, and Values must guide all decisions.</a:t>
            </a:r>
          </a:p>
          <a:p>
            <a:pPr lvl="1"/>
            <a:r>
              <a:rPr lang="en-US" b="1" dirty="0">
                <a:solidFill>
                  <a:schemeClr val="accent4">
                    <a:lumMod val="75000"/>
                  </a:schemeClr>
                </a:solidFill>
              </a:rPr>
              <a:t>Set Goals &amp; Metrics: </a:t>
            </a:r>
            <a:r>
              <a:rPr lang="en-US" dirty="0">
                <a:solidFill>
                  <a:schemeClr val="bg1"/>
                </a:solidFill>
              </a:rPr>
              <a:t>Establish 3–5 measurable goals tied to clear accountability.</a:t>
            </a:r>
          </a:p>
          <a:p>
            <a:endParaRPr lang="en-US" dirty="0">
              <a:solidFill>
                <a:schemeClr val="bg1"/>
              </a:solidFill>
            </a:endParaRPr>
          </a:p>
          <a:p>
            <a:pPr marL="0" indent="0">
              <a:buNone/>
            </a:pPr>
            <a:r>
              <a:rPr lang="en-US" i="1" u="sng" dirty="0">
                <a:solidFill>
                  <a:schemeClr val="bg1"/>
                </a:solidFill>
              </a:rPr>
              <a:t>Strategic planning transforms ideas into measurable impact..</a:t>
            </a:r>
          </a:p>
        </p:txBody>
      </p:sp>
    </p:spTree>
    <p:extLst>
      <p:ext uri="{BB962C8B-B14F-4D97-AF65-F5344CB8AC3E}">
        <p14:creationId xmlns:p14="http://schemas.microsoft.com/office/powerpoint/2010/main" val="16397749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0CEEC-79E3-6853-98EC-6ABAC88D6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9152A-A33A-EC46-E000-B38F0E640956}"/>
              </a:ext>
            </a:extLst>
          </p:cNvPr>
          <p:cNvSpPr>
            <a:spLocks noGrp="1"/>
          </p:cNvSpPr>
          <p:nvPr>
            <p:ph type="title"/>
          </p:nvPr>
        </p:nvSpPr>
        <p:spPr>
          <a:xfrm>
            <a:off x="163284" y="120253"/>
            <a:ext cx="8142516" cy="394097"/>
          </a:xfrm>
        </p:spPr>
        <p:txBody>
          <a:bodyPr>
            <a:normAutofit fontScale="90000"/>
          </a:bodyPr>
          <a:lstStyle/>
          <a:p>
            <a:r>
              <a:rPr lang="en-US" dirty="0"/>
              <a:t>Teamwork That Drives Success</a:t>
            </a:r>
          </a:p>
        </p:txBody>
      </p:sp>
      <p:sp>
        <p:nvSpPr>
          <p:cNvPr id="3" name="Content Placeholder 2">
            <a:extLst>
              <a:ext uri="{FF2B5EF4-FFF2-40B4-BE49-F238E27FC236}">
                <a16:creationId xmlns:a16="http://schemas.microsoft.com/office/drawing/2014/main" id="{17A81963-88A4-5E6D-7669-470DA8971708}"/>
              </a:ext>
            </a:extLst>
          </p:cNvPr>
          <p:cNvSpPr>
            <a:spLocks noGrp="1"/>
          </p:cNvSpPr>
          <p:nvPr>
            <p:ph idx="1"/>
          </p:nvPr>
        </p:nvSpPr>
        <p:spPr>
          <a:xfrm>
            <a:off x="381000" y="628650"/>
            <a:ext cx="6705600" cy="4514850"/>
          </a:xfrm>
        </p:spPr>
        <p:txBody>
          <a:bodyPr>
            <a:normAutofit/>
          </a:bodyPr>
          <a:lstStyle/>
          <a:p>
            <a:pPr marL="0" indent="0">
              <a:buNone/>
            </a:pPr>
            <a:r>
              <a:rPr lang="en-US" dirty="0">
                <a:solidFill>
                  <a:schemeClr val="bg1"/>
                </a:solidFill>
              </a:rPr>
              <a:t>Every role matters in plan execution:</a:t>
            </a:r>
          </a:p>
          <a:p>
            <a:r>
              <a:rPr lang="en-US" b="1" dirty="0">
                <a:solidFill>
                  <a:schemeClr val="accent4">
                    <a:lumMod val="75000"/>
                  </a:schemeClr>
                </a:solidFill>
              </a:rPr>
              <a:t>Plan Champion: </a:t>
            </a:r>
            <a:r>
              <a:rPr lang="en-US" dirty="0">
                <a:solidFill>
                  <a:schemeClr val="bg1"/>
                </a:solidFill>
              </a:rPr>
              <a:t>Chief Elected Officer tracks progress and key indicators.</a:t>
            </a:r>
          </a:p>
          <a:p>
            <a:r>
              <a:rPr lang="en-US" b="1" dirty="0">
                <a:solidFill>
                  <a:schemeClr val="accent4">
                    <a:lumMod val="75000"/>
                  </a:schemeClr>
                </a:solidFill>
              </a:rPr>
              <a:t>Goal Champions: </a:t>
            </a:r>
            <a:r>
              <a:rPr lang="en-US" dirty="0">
                <a:solidFill>
                  <a:schemeClr val="bg1"/>
                </a:solidFill>
              </a:rPr>
              <a:t>Volunteer &amp; staff leaders own specific objectives.</a:t>
            </a:r>
          </a:p>
          <a:p>
            <a:r>
              <a:rPr lang="en-US" b="1" dirty="0">
                <a:solidFill>
                  <a:schemeClr val="accent4">
                    <a:lumMod val="75000"/>
                  </a:schemeClr>
                </a:solidFill>
              </a:rPr>
              <a:t>Task Owners: </a:t>
            </a:r>
            <a:r>
              <a:rPr lang="en-US" dirty="0">
                <a:solidFill>
                  <a:schemeClr val="bg1"/>
                </a:solidFill>
              </a:rPr>
              <a:t>Manage assigned actions and report progress regularly.</a:t>
            </a:r>
          </a:p>
          <a:p>
            <a:endParaRPr lang="en-US" dirty="0">
              <a:solidFill>
                <a:schemeClr val="bg1"/>
              </a:solidFill>
            </a:endParaRPr>
          </a:p>
          <a:p>
            <a:pPr marL="0" indent="0">
              <a:buNone/>
            </a:pPr>
            <a:r>
              <a:rPr lang="en-US" i="1" u="sng" dirty="0">
                <a:solidFill>
                  <a:schemeClr val="bg1"/>
                </a:solidFill>
              </a:rPr>
              <a:t>When everyone knows their role, the cooperative moves forward together.</a:t>
            </a:r>
          </a:p>
        </p:txBody>
      </p:sp>
    </p:spTree>
    <p:extLst>
      <p:ext uri="{BB962C8B-B14F-4D97-AF65-F5344CB8AC3E}">
        <p14:creationId xmlns:p14="http://schemas.microsoft.com/office/powerpoint/2010/main" val="13586166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B889A-4F01-2004-2FCA-FB88FADAD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B5021-3D2E-3167-2D34-6563A6A02F42}"/>
              </a:ext>
            </a:extLst>
          </p:cNvPr>
          <p:cNvSpPr>
            <a:spLocks noGrp="1"/>
          </p:cNvSpPr>
          <p:nvPr>
            <p:ph type="title"/>
          </p:nvPr>
        </p:nvSpPr>
        <p:spPr>
          <a:xfrm>
            <a:off x="163284" y="120253"/>
            <a:ext cx="8142516" cy="394097"/>
          </a:xfrm>
        </p:spPr>
        <p:txBody>
          <a:bodyPr>
            <a:normAutofit fontScale="90000"/>
          </a:bodyPr>
          <a:lstStyle/>
          <a:p>
            <a:r>
              <a:rPr lang="en-US" dirty="0"/>
              <a:t>Values That Steer the Journey</a:t>
            </a:r>
          </a:p>
        </p:txBody>
      </p:sp>
      <p:sp>
        <p:nvSpPr>
          <p:cNvPr id="3" name="Content Placeholder 2">
            <a:extLst>
              <a:ext uri="{FF2B5EF4-FFF2-40B4-BE49-F238E27FC236}">
                <a16:creationId xmlns:a16="http://schemas.microsoft.com/office/drawing/2014/main" id="{603C59BA-389E-5FE9-F102-E74C089A4696}"/>
              </a:ext>
            </a:extLst>
          </p:cNvPr>
          <p:cNvSpPr>
            <a:spLocks noGrp="1"/>
          </p:cNvSpPr>
          <p:nvPr>
            <p:ph idx="1"/>
          </p:nvPr>
        </p:nvSpPr>
        <p:spPr>
          <a:xfrm>
            <a:off x="381000" y="628650"/>
            <a:ext cx="6705600" cy="4514850"/>
          </a:xfrm>
        </p:spPr>
        <p:txBody>
          <a:bodyPr>
            <a:normAutofit/>
          </a:bodyPr>
          <a:lstStyle/>
          <a:p>
            <a:pPr marL="0" indent="0">
              <a:buNone/>
            </a:pPr>
            <a:r>
              <a:rPr lang="en-US" dirty="0">
                <a:solidFill>
                  <a:schemeClr val="bg1"/>
                </a:solidFill>
              </a:rPr>
              <a:t>Principles to Keep Your Plan on Course:</a:t>
            </a:r>
          </a:p>
          <a:p>
            <a:pPr lvl="1"/>
            <a:r>
              <a:rPr lang="en-US" b="1" dirty="0">
                <a:solidFill>
                  <a:schemeClr val="accent4">
                    <a:lumMod val="75000"/>
                  </a:schemeClr>
                </a:solidFill>
              </a:rPr>
              <a:t>Community &amp; Inclusion: </a:t>
            </a:r>
            <a:r>
              <a:rPr lang="en-US" dirty="0">
                <a:solidFill>
                  <a:schemeClr val="bg1"/>
                </a:solidFill>
              </a:rPr>
              <a:t>Everyone’s voice matters.</a:t>
            </a:r>
          </a:p>
          <a:p>
            <a:pPr lvl="1"/>
            <a:r>
              <a:rPr lang="en-US" b="1" dirty="0">
                <a:solidFill>
                  <a:schemeClr val="accent4">
                    <a:lumMod val="75000"/>
                  </a:schemeClr>
                </a:solidFill>
              </a:rPr>
              <a:t>Leadership &amp; Growth: </a:t>
            </a:r>
            <a:r>
              <a:rPr lang="en-US" dirty="0">
                <a:solidFill>
                  <a:schemeClr val="bg1"/>
                </a:solidFill>
              </a:rPr>
              <a:t>Foster continuous learning and improvement.</a:t>
            </a:r>
          </a:p>
          <a:p>
            <a:pPr lvl="1"/>
            <a:r>
              <a:rPr lang="en-US" b="1" dirty="0">
                <a:solidFill>
                  <a:schemeClr val="accent4">
                    <a:lumMod val="75000"/>
                  </a:schemeClr>
                </a:solidFill>
              </a:rPr>
              <a:t>Governance Guardrails: </a:t>
            </a:r>
            <a:r>
              <a:rPr lang="en-US" dirty="0">
                <a:solidFill>
                  <a:schemeClr val="bg1"/>
                </a:solidFill>
              </a:rPr>
              <a:t>Strategic plans guide the path; bylaws keep it steady.</a:t>
            </a:r>
          </a:p>
          <a:p>
            <a:pPr lvl="1"/>
            <a:r>
              <a:rPr lang="en-US" b="1" dirty="0">
                <a:solidFill>
                  <a:schemeClr val="accent4">
                    <a:lumMod val="75000"/>
                  </a:schemeClr>
                </a:solidFill>
              </a:rPr>
              <a:t>Structure &amp; Strategy: </a:t>
            </a:r>
            <a:r>
              <a:rPr lang="en-US" dirty="0">
                <a:solidFill>
                  <a:schemeClr val="bg1"/>
                </a:solidFill>
              </a:rPr>
              <a:t>Align organization charts and responsibilities with goals.</a:t>
            </a:r>
          </a:p>
          <a:p>
            <a:pPr lvl="1"/>
            <a:r>
              <a:rPr lang="en-US" b="1" dirty="0">
                <a:solidFill>
                  <a:schemeClr val="accent4">
                    <a:lumMod val="75000"/>
                  </a:schemeClr>
                </a:solidFill>
              </a:rPr>
              <a:t>Continuous Improvement: </a:t>
            </a:r>
            <a:r>
              <a:rPr lang="en-US" dirty="0">
                <a:solidFill>
                  <a:schemeClr val="bg1"/>
                </a:solidFill>
              </a:rPr>
              <a:t>Invest in training and programs that lift all members.</a:t>
            </a:r>
          </a:p>
          <a:p>
            <a:endParaRPr lang="en-US" dirty="0">
              <a:solidFill>
                <a:schemeClr val="bg1"/>
              </a:solidFill>
            </a:endParaRPr>
          </a:p>
          <a:p>
            <a:pPr marL="0" indent="0">
              <a:buNone/>
            </a:pPr>
            <a:r>
              <a:rPr lang="en-US" i="1" u="sng" dirty="0">
                <a:solidFill>
                  <a:schemeClr val="bg1"/>
                </a:solidFill>
              </a:rPr>
              <a:t>Strong principles are the cooperative’s North Star.</a:t>
            </a:r>
          </a:p>
        </p:txBody>
      </p:sp>
    </p:spTree>
    <p:extLst>
      <p:ext uri="{BB962C8B-B14F-4D97-AF65-F5344CB8AC3E}">
        <p14:creationId xmlns:p14="http://schemas.microsoft.com/office/powerpoint/2010/main" val="17810121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96ACD-07B1-333F-9C51-654113FAB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83A07-E577-6CE8-5D33-0AC590917091}"/>
              </a:ext>
            </a:extLst>
          </p:cNvPr>
          <p:cNvSpPr>
            <a:spLocks noGrp="1"/>
          </p:cNvSpPr>
          <p:nvPr>
            <p:ph type="title"/>
          </p:nvPr>
        </p:nvSpPr>
        <p:spPr>
          <a:xfrm>
            <a:off x="163284" y="120253"/>
            <a:ext cx="8142516" cy="394097"/>
          </a:xfrm>
        </p:spPr>
        <p:txBody>
          <a:bodyPr>
            <a:normAutofit fontScale="90000"/>
          </a:bodyPr>
          <a:lstStyle/>
          <a:p>
            <a:r>
              <a:rPr lang="en-US" dirty="0"/>
              <a:t>From Vision to Implementation</a:t>
            </a:r>
          </a:p>
        </p:txBody>
      </p:sp>
      <p:sp>
        <p:nvSpPr>
          <p:cNvPr id="3" name="Content Placeholder 2">
            <a:extLst>
              <a:ext uri="{FF2B5EF4-FFF2-40B4-BE49-F238E27FC236}">
                <a16:creationId xmlns:a16="http://schemas.microsoft.com/office/drawing/2014/main" id="{D1A79ACE-AE12-1C1E-D42E-CC454B41A337}"/>
              </a:ext>
            </a:extLst>
          </p:cNvPr>
          <p:cNvSpPr>
            <a:spLocks noGrp="1"/>
          </p:cNvSpPr>
          <p:nvPr>
            <p:ph idx="1"/>
          </p:nvPr>
        </p:nvSpPr>
        <p:spPr>
          <a:xfrm>
            <a:off x="381000" y="628650"/>
            <a:ext cx="6705600" cy="4514850"/>
          </a:xfrm>
        </p:spPr>
        <p:txBody>
          <a:bodyPr>
            <a:normAutofit/>
          </a:bodyPr>
          <a:lstStyle/>
          <a:p>
            <a:pPr marL="0" indent="0">
              <a:buNone/>
            </a:pPr>
            <a:r>
              <a:rPr lang="en-US" dirty="0">
                <a:solidFill>
                  <a:schemeClr val="bg1"/>
                </a:solidFill>
              </a:rPr>
              <a:t>Making the Plan Work</a:t>
            </a:r>
          </a:p>
          <a:p>
            <a:pPr lvl="1"/>
            <a:r>
              <a:rPr lang="en-US" dirty="0">
                <a:solidFill>
                  <a:schemeClr val="bg1"/>
                </a:solidFill>
              </a:rPr>
              <a:t>Use </a:t>
            </a:r>
            <a:r>
              <a:rPr lang="en-US" b="1" dirty="0">
                <a:solidFill>
                  <a:schemeClr val="accent4">
                    <a:lumMod val="75000"/>
                  </a:schemeClr>
                </a:solidFill>
              </a:rPr>
              <a:t>dashboards and progress trackers </a:t>
            </a:r>
            <a:r>
              <a:rPr lang="en-US" dirty="0">
                <a:solidFill>
                  <a:schemeClr val="bg1"/>
                </a:solidFill>
              </a:rPr>
              <a:t>to keep the plan visible.</a:t>
            </a:r>
          </a:p>
          <a:p>
            <a:pPr lvl="1"/>
            <a:r>
              <a:rPr lang="en-US" dirty="0">
                <a:solidFill>
                  <a:schemeClr val="bg1"/>
                </a:solidFill>
              </a:rPr>
              <a:t>Hold </a:t>
            </a:r>
            <a:r>
              <a:rPr lang="en-US" b="1" dirty="0">
                <a:solidFill>
                  <a:schemeClr val="accent4">
                    <a:lumMod val="75000"/>
                  </a:schemeClr>
                </a:solidFill>
              </a:rPr>
              <a:t>regular reviews </a:t>
            </a:r>
            <a:r>
              <a:rPr lang="en-US" dirty="0">
                <a:solidFill>
                  <a:schemeClr val="bg1"/>
                </a:solidFill>
              </a:rPr>
              <a:t>to monitor progress and adapt as needed.</a:t>
            </a:r>
          </a:p>
          <a:p>
            <a:pPr lvl="1"/>
            <a:r>
              <a:rPr lang="en-US" dirty="0">
                <a:solidFill>
                  <a:schemeClr val="bg1"/>
                </a:solidFill>
              </a:rPr>
              <a:t>Celebrate milestones and share successes across committees.</a:t>
            </a:r>
          </a:p>
          <a:p>
            <a:pPr lvl="1"/>
            <a:r>
              <a:rPr lang="en-US" dirty="0">
                <a:solidFill>
                  <a:schemeClr val="bg1"/>
                </a:solidFill>
              </a:rPr>
              <a:t>Ensure every decision reflects your long-term goals and cooperative mission.</a:t>
            </a:r>
          </a:p>
          <a:p>
            <a:pPr marL="0" indent="0">
              <a:buNone/>
            </a:pPr>
            <a:endParaRPr lang="en-US" dirty="0">
              <a:solidFill>
                <a:schemeClr val="bg1"/>
              </a:solidFill>
            </a:endParaRPr>
          </a:p>
          <a:p>
            <a:pPr marL="0" indent="0">
              <a:buNone/>
            </a:pPr>
            <a:r>
              <a:rPr lang="en-US" i="1" u="sng" dirty="0">
                <a:solidFill>
                  <a:schemeClr val="bg1"/>
                </a:solidFill>
              </a:rPr>
              <a:t>Strategic planning isn’t a one-time task—it’s a living roadmap to lasting success.</a:t>
            </a:r>
          </a:p>
        </p:txBody>
      </p:sp>
    </p:spTree>
    <p:extLst>
      <p:ext uri="{BB962C8B-B14F-4D97-AF65-F5344CB8AC3E}">
        <p14:creationId xmlns:p14="http://schemas.microsoft.com/office/powerpoint/2010/main" val="32043055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36C67-7689-C2F0-351B-DBAB5EFC209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25A1E41-3126-2357-C3B0-25BC0F2105BD}"/>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Significance of a Strategic Plan: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A strategic plan serves as a roadmap for the cooperative, providing direction for the next 3-5 years, ensuring continuity during leadership transitions, and aligning all members toward common objectives..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Benefits of Strategic Planning</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Effective strategic planning helps in resource allocation, budgeting, building awareness about the cooperative, and fostering unity among committees and volunteers by ensuring everyone is working towards shared goals.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Crafting the Strategic Plan: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process begins with a board retreat which includes reviewing past reports, conducting a SWOT analysis, refining the cooperative's mission and values, and establishing clear goals and strategies to reach those goals.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Strategic Planning Roles: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Key roles in the planning process include the Plan Champion (usually the Chief Elected Officer), Goal Champions (volunteers or staff leading specific goals), and Task Owners (responsible for implementing specific actions within the strategies).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Guiding Principles: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strategic plan should reflect core values such as community, inclusion, and growth, serving as a governance roadmap while encouraging continuous improvement and adaptability within the cooperative.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Implementation and Monitoring: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Successful execution of the strategic plan involves regularly assessing progress against established performance metrics, maintaining transparency, and ensuring that the plan remains relevant and aligned with the cooperative's objectives.</a:t>
            </a:r>
            <a:endParaRPr lang="en-US" dirty="0"/>
          </a:p>
        </p:txBody>
      </p:sp>
    </p:spTree>
    <p:extLst>
      <p:ext uri="{BB962C8B-B14F-4D97-AF65-F5344CB8AC3E}">
        <p14:creationId xmlns:p14="http://schemas.microsoft.com/office/powerpoint/2010/main" val="25847329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F46DF-9E21-EDC2-99CE-B0FB18FC9B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4AFE7-D190-58F9-06D8-DB392BBAB61A}"/>
              </a:ext>
            </a:extLst>
          </p:cNvPr>
          <p:cNvSpPr>
            <a:spLocks noGrp="1"/>
          </p:cNvSpPr>
          <p:nvPr>
            <p:ph sz="half" idx="2"/>
          </p:nvPr>
        </p:nvSpPr>
        <p:spPr>
          <a:xfrm>
            <a:off x="228600" y="514350"/>
            <a:ext cx="6858000" cy="4400549"/>
          </a:xfrm>
        </p:spPr>
        <p:txBody>
          <a:bodyPr>
            <a:normAutofit fontScale="70000" lnSpcReduction="20000"/>
          </a:bodyPr>
          <a:lstStyle/>
          <a:p>
            <a:r>
              <a:rPr lang="en-US" sz="2200" dirty="0"/>
              <a:t>What is one significance of a strategic plan for a cooperative organization?</a:t>
            </a:r>
          </a:p>
          <a:p>
            <a:r>
              <a:rPr lang="en-US" sz="2200" dirty="0"/>
              <a:t>     A) It leads to frequent shifts in direction with each leadership change.</a:t>
            </a:r>
          </a:p>
          <a:p>
            <a:r>
              <a:rPr lang="en-US" sz="2200" dirty="0"/>
              <a:t>     B) It creates inconsistency amid leadership changes.</a:t>
            </a:r>
          </a:p>
          <a:p>
            <a:r>
              <a:rPr lang="en-US" sz="2200" dirty="0"/>
              <a:t>     C) It ensures continuity and consistency in goals even with new leadership.</a:t>
            </a:r>
          </a:p>
          <a:p>
            <a:r>
              <a:rPr lang="en-US" sz="2200" dirty="0"/>
              <a:t>     D) It hinders resource allocation.</a:t>
            </a:r>
          </a:p>
          <a:p>
            <a:endParaRPr lang="en-US" sz="2200" dirty="0"/>
          </a:p>
          <a:p>
            <a:r>
              <a:rPr lang="en-US" sz="2200" dirty="0"/>
              <a:t>What is the first step in crafting a strategic plan?</a:t>
            </a:r>
          </a:p>
          <a:p>
            <a:r>
              <a:rPr lang="en-US" sz="2200" dirty="0"/>
              <a:t>     A) Establishing common terms</a:t>
            </a:r>
          </a:p>
          <a:p>
            <a:r>
              <a:rPr lang="en-US" sz="2200" dirty="0"/>
              <a:t>     B) Reviewing past reports</a:t>
            </a:r>
          </a:p>
          <a:p>
            <a:r>
              <a:rPr lang="en-US" sz="2200" dirty="0"/>
              <a:t>     C) Setting clear goals</a:t>
            </a:r>
          </a:p>
          <a:p>
            <a:r>
              <a:rPr lang="en-US" sz="2200" dirty="0"/>
              <a:t>     D) Conducting a SWOT analysis</a:t>
            </a:r>
          </a:p>
          <a:p>
            <a:endParaRPr lang="en-US" sz="2200" dirty="0"/>
          </a:p>
          <a:p>
            <a:r>
              <a:rPr lang="en-US" sz="2200" dirty="0"/>
              <a:t>In the strategic planning process, who is responsible for overseeing plan progress and monitoring key indicators?</a:t>
            </a:r>
          </a:p>
          <a:p>
            <a:r>
              <a:rPr lang="en-US" sz="2200" dirty="0"/>
              <a:t>     A) Goal Champion</a:t>
            </a:r>
          </a:p>
          <a:p>
            <a:r>
              <a:rPr lang="en-US" sz="2200" dirty="0"/>
              <a:t>     B) Task Owner</a:t>
            </a:r>
          </a:p>
          <a:p>
            <a:r>
              <a:rPr lang="en-US" sz="2200" dirty="0"/>
              <a:t>     C) Plan Champion</a:t>
            </a:r>
          </a:p>
          <a:p>
            <a:r>
              <a:rPr lang="en-US" sz="2200" dirty="0"/>
              <a:t>     D) Chief Elected Officer</a:t>
            </a:r>
          </a:p>
          <a:p>
            <a:endParaRPr lang="en-US" dirty="0"/>
          </a:p>
        </p:txBody>
      </p:sp>
      <p:sp>
        <p:nvSpPr>
          <p:cNvPr id="6" name="Title 5">
            <a:extLst>
              <a:ext uri="{FF2B5EF4-FFF2-40B4-BE49-F238E27FC236}">
                <a16:creationId xmlns:a16="http://schemas.microsoft.com/office/drawing/2014/main" id="{BDA4D8A3-7384-E5A8-381A-4C442D940D91}"/>
              </a:ext>
            </a:extLst>
          </p:cNvPr>
          <p:cNvSpPr>
            <a:spLocks noGrp="1"/>
          </p:cNvSpPr>
          <p:nvPr>
            <p:ph type="title"/>
          </p:nvPr>
        </p:nvSpPr>
        <p:spPr/>
        <p:txBody>
          <a:bodyPr>
            <a:normAutofit fontScale="90000"/>
          </a:bodyPr>
          <a:lstStyle/>
          <a:p>
            <a:r>
              <a:rPr lang="en-US" dirty="0"/>
              <a:t>Chapter 8: Strategic Planning Quiz </a:t>
            </a:r>
          </a:p>
        </p:txBody>
      </p:sp>
    </p:spTree>
    <p:extLst>
      <p:ext uri="{BB962C8B-B14F-4D97-AF65-F5344CB8AC3E}">
        <p14:creationId xmlns:p14="http://schemas.microsoft.com/office/powerpoint/2010/main" val="38587464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AB32C-78A2-5F15-93A6-3C1421EC35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06BF6F-CC9E-69EF-730A-155F81B7628B}"/>
              </a:ext>
            </a:extLst>
          </p:cNvPr>
          <p:cNvSpPr>
            <a:spLocks noGrp="1"/>
          </p:cNvSpPr>
          <p:nvPr>
            <p:ph sz="half" idx="2"/>
          </p:nvPr>
        </p:nvSpPr>
        <p:spPr>
          <a:xfrm>
            <a:off x="228600" y="514350"/>
            <a:ext cx="6858000" cy="4400549"/>
          </a:xfrm>
        </p:spPr>
        <p:txBody>
          <a:bodyPr>
            <a:normAutofit/>
          </a:bodyPr>
          <a:lstStyle/>
          <a:p>
            <a:r>
              <a:rPr lang="en-US" sz="1600" dirty="0"/>
              <a:t>What is the role of guiding principles in strategic planning?</a:t>
            </a:r>
          </a:p>
          <a:p>
            <a:r>
              <a:rPr lang="en-US" sz="1600" dirty="0"/>
              <a:t>     A) To create confusion and ambiguity</a:t>
            </a:r>
          </a:p>
          <a:p>
            <a:r>
              <a:rPr lang="en-US" sz="1600" dirty="0"/>
              <a:t>     B) To hinder the decision-making process</a:t>
            </a:r>
          </a:p>
          <a:p>
            <a:r>
              <a:rPr lang="en-US" sz="1600" dirty="0"/>
              <a:t>     C) To influence discussions, decisions, and actions</a:t>
            </a:r>
          </a:p>
          <a:p>
            <a:r>
              <a:rPr lang="en-US" sz="1600" dirty="0"/>
              <a:t>     D) To limit the options available to the cooperative</a:t>
            </a:r>
          </a:p>
          <a:p>
            <a:endParaRPr lang="en-US" sz="1600" dirty="0"/>
          </a:p>
          <a:p>
            <a:r>
              <a:rPr lang="en-US" sz="1600" dirty="0"/>
              <a:t>What does the "Governance Roadmap and Guardrails" principle suggest?</a:t>
            </a:r>
          </a:p>
          <a:p>
            <a:r>
              <a:rPr lang="en-US" sz="1600" dirty="0"/>
              <a:t>     A) Bylaws should be discarded in favor of strategic plans.</a:t>
            </a:r>
          </a:p>
          <a:p>
            <a:r>
              <a:rPr lang="en-US" sz="1600" dirty="0"/>
              <a:t>     B) Strategic plans are not necessary for cooperative governance.</a:t>
            </a:r>
          </a:p>
          <a:p>
            <a:r>
              <a:rPr lang="en-US" sz="1600" dirty="0"/>
              <a:t>     C) Strategic plans should guide the board's actions, and bylaws act as guardrails.</a:t>
            </a:r>
          </a:p>
          <a:p>
            <a:r>
              <a:rPr lang="en-US" sz="1600" dirty="0"/>
              <a:t>    D) Bylaws should always take precedence over strategic plans.</a:t>
            </a:r>
          </a:p>
          <a:p>
            <a:endParaRPr lang="en-US" dirty="0"/>
          </a:p>
        </p:txBody>
      </p:sp>
      <p:sp>
        <p:nvSpPr>
          <p:cNvPr id="6" name="Title 5">
            <a:extLst>
              <a:ext uri="{FF2B5EF4-FFF2-40B4-BE49-F238E27FC236}">
                <a16:creationId xmlns:a16="http://schemas.microsoft.com/office/drawing/2014/main" id="{3336DB73-86AB-922A-9179-362CD9A1DB71}"/>
              </a:ext>
            </a:extLst>
          </p:cNvPr>
          <p:cNvSpPr>
            <a:spLocks noGrp="1"/>
          </p:cNvSpPr>
          <p:nvPr>
            <p:ph type="title"/>
          </p:nvPr>
        </p:nvSpPr>
        <p:spPr/>
        <p:txBody>
          <a:bodyPr>
            <a:normAutofit fontScale="90000"/>
          </a:bodyPr>
          <a:lstStyle/>
          <a:p>
            <a:r>
              <a:rPr lang="en-US" dirty="0"/>
              <a:t>Chapter 8: Strategic Planning Quiz </a:t>
            </a:r>
          </a:p>
        </p:txBody>
      </p:sp>
    </p:spTree>
    <p:extLst>
      <p:ext uri="{BB962C8B-B14F-4D97-AF65-F5344CB8AC3E}">
        <p14:creationId xmlns:p14="http://schemas.microsoft.com/office/powerpoint/2010/main" val="8344392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BC87733-5E14-FDE6-CB0B-5F44C5A2E8DF}"/>
              </a:ext>
            </a:extLst>
          </p:cNvPr>
          <p:cNvSpPr>
            <a:spLocks noGrp="1"/>
          </p:cNvSpPr>
          <p:nvPr>
            <p:ph type="title"/>
          </p:nvPr>
        </p:nvSpPr>
        <p:spPr/>
        <p:txBody>
          <a:bodyPr>
            <a:normAutofit fontScale="90000"/>
          </a:bodyPr>
          <a:lstStyle/>
          <a:p>
            <a:endParaRPr lang="en-US"/>
          </a:p>
        </p:txBody>
      </p:sp>
      <p:pic>
        <p:nvPicPr>
          <p:cNvPr id="8" name="Picture 7" descr="A person in a white shirt&#10;&#10;AI-generated content may be incorrect.">
            <a:extLst>
              <a:ext uri="{FF2B5EF4-FFF2-40B4-BE49-F238E27FC236}">
                <a16:creationId xmlns:a16="http://schemas.microsoft.com/office/drawing/2014/main" id="{67CE8046-DE10-527E-1383-000D24B2C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9" y="0"/>
            <a:ext cx="8999635" cy="5069131"/>
          </a:xfrm>
          <a:prstGeom prst="rect">
            <a:avLst/>
          </a:prstGeom>
        </p:spPr>
      </p:pic>
    </p:spTree>
    <p:extLst>
      <p:ext uri="{BB962C8B-B14F-4D97-AF65-F5344CB8AC3E}">
        <p14:creationId xmlns:p14="http://schemas.microsoft.com/office/powerpoint/2010/main" val="12083980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E5A8-30BC-EAFF-AD10-BFA3553C9A6F}"/>
              </a:ext>
            </a:extLst>
          </p:cNvPr>
          <p:cNvSpPr>
            <a:spLocks noGrp="1"/>
          </p:cNvSpPr>
          <p:nvPr>
            <p:ph type="title"/>
          </p:nvPr>
        </p:nvSpPr>
        <p:spPr/>
        <p:txBody>
          <a:bodyPr>
            <a:normAutofit fontScale="90000"/>
          </a:bodyPr>
          <a:lstStyle/>
          <a:p>
            <a:r>
              <a:rPr lang="en-US" dirty="0"/>
              <a:t>The Art of Governance</a:t>
            </a:r>
          </a:p>
        </p:txBody>
      </p:sp>
      <p:sp>
        <p:nvSpPr>
          <p:cNvPr id="3" name="Content Placeholder 2">
            <a:extLst>
              <a:ext uri="{FF2B5EF4-FFF2-40B4-BE49-F238E27FC236}">
                <a16:creationId xmlns:a16="http://schemas.microsoft.com/office/drawing/2014/main" id="{93BF68D3-BE02-03E0-69A9-5BCC89D0233F}"/>
              </a:ext>
            </a:extLst>
          </p:cNvPr>
          <p:cNvSpPr>
            <a:spLocks noGrp="1"/>
          </p:cNvSpPr>
          <p:nvPr>
            <p:ph idx="1"/>
          </p:nvPr>
        </p:nvSpPr>
        <p:spPr>
          <a:xfrm>
            <a:off x="381000" y="628650"/>
            <a:ext cx="6705600" cy="4152900"/>
          </a:xfrm>
        </p:spPr>
        <p:txBody>
          <a:bodyPr/>
          <a:lstStyle/>
          <a:p>
            <a:pPr marL="0" indent="0">
              <a:buNone/>
            </a:pPr>
            <a:r>
              <a:rPr lang="en-US" dirty="0"/>
              <a:t>Guiding with Vision and Purpose</a:t>
            </a:r>
          </a:p>
          <a:p>
            <a:pPr lvl="1"/>
            <a:r>
              <a:rPr lang="en-US" sz="2400" dirty="0"/>
              <a:t>Governance is the </a:t>
            </a:r>
            <a:r>
              <a:rPr lang="en-US" sz="2400" b="1" dirty="0">
                <a:solidFill>
                  <a:schemeClr val="accent4">
                    <a:lumMod val="75000"/>
                  </a:schemeClr>
                </a:solidFill>
              </a:rPr>
              <a:t>rudder </a:t>
            </a:r>
            <a:r>
              <a:rPr lang="en-US" sz="2400" dirty="0"/>
              <a:t>that steers the cooperative toward its mission.</a:t>
            </a:r>
          </a:p>
          <a:p>
            <a:pPr lvl="1"/>
            <a:r>
              <a:rPr lang="en-US" sz="2400" dirty="0"/>
              <a:t>The board’s role: shape vision, set policy, allocate resources, and ensure accountability.</a:t>
            </a:r>
          </a:p>
          <a:p>
            <a:pPr lvl="1"/>
            <a:r>
              <a:rPr lang="en-US" sz="2400" dirty="0"/>
              <a:t>Effective boards stay </a:t>
            </a:r>
            <a:r>
              <a:rPr lang="en-US" sz="2400" b="1" dirty="0">
                <a:solidFill>
                  <a:schemeClr val="accent4">
                    <a:lumMod val="75000"/>
                  </a:schemeClr>
                </a:solidFill>
              </a:rPr>
              <a:t>strategic, </a:t>
            </a:r>
            <a:r>
              <a:rPr lang="en-US" sz="2400" dirty="0"/>
              <a:t>not operational—focusing on the “big picture.”</a:t>
            </a:r>
          </a:p>
        </p:txBody>
      </p:sp>
    </p:spTree>
    <p:extLst>
      <p:ext uri="{BB962C8B-B14F-4D97-AF65-F5344CB8AC3E}">
        <p14:creationId xmlns:p14="http://schemas.microsoft.com/office/powerpoint/2010/main" val="4831026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4F61A-31AF-5290-1D92-418840519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0A1D5-46FE-5DB8-BA5A-C62D49CD91B4}"/>
              </a:ext>
            </a:extLst>
          </p:cNvPr>
          <p:cNvSpPr>
            <a:spLocks noGrp="1"/>
          </p:cNvSpPr>
          <p:nvPr>
            <p:ph type="title"/>
          </p:nvPr>
        </p:nvSpPr>
        <p:spPr/>
        <p:txBody>
          <a:bodyPr>
            <a:normAutofit fontScale="90000"/>
          </a:bodyPr>
          <a:lstStyle/>
          <a:p>
            <a:r>
              <a:rPr lang="en-US" dirty="0"/>
              <a:t>The Art of Governance</a:t>
            </a:r>
          </a:p>
        </p:txBody>
      </p:sp>
      <p:sp>
        <p:nvSpPr>
          <p:cNvPr id="3" name="Content Placeholder 2">
            <a:extLst>
              <a:ext uri="{FF2B5EF4-FFF2-40B4-BE49-F238E27FC236}">
                <a16:creationId xmlns:a16="http://schemas.microsoft.com/office/drawing/2014/main" id="{3EB50848-648C-4ED7-2ADC-549961F3CAA8}"/>
              </a:ext>
            </a:extLst>
          </p:cNvPr>
          <p:cNvSpPr>
            <a:spLocks noGrp="1"/>
          </p:cNvSpPr>
          <p:nvPr>
            <p:ph idx="1"/>
          </p:nvPr>
        </p:nvSpPr>
        <p:spPr>
          <a:xfrm>
            <a:off x="381000" y="628650"/>
            <a:ext cx="6705600" cy="4152900"/>
          </a:xfrm>
        </p:spPr>
        <p:txBody>
          <a:bodyPr/>
          <a:lstStyle/>
          <a:p>
            <a:pPr marL="0" indent="0">
              <a:buNone/>
            </a:pPr>
            <a:r>
              <a:rPr lang="en-US" b="1" dirty="0">
                <a:solidFill>
                  <a:schemeClr val="accent4">
                    <a:lumMod val="75000"/>
                  </a:schemeClr>
                </a:solidFill>
              </a:rPr>
              <a:t>Core Governance Duties:</a:t>
            </a:r>
          </a:p>
          <a:p>
            <a:pPr lvl="1"/>
            <a:r>
              <a:rPr lang="en-US" sz="2400" dirty="0"/>
              <a:t>Create &amp; uphold the mission and vision</a:t>
            </a:r>
          </a:p>
          <a:p>
            <a:pPr lvl="1"/>
            <a:r>
              <a:rPr lang="en-US" sz="2400" dirty="0"/>
              <a:t>Oversee strategic planning &amp; performance</a:t>
            </a:r>
          </a:p>
          <a:p>
            <a:pPr lvl="1"/>
            <a:r>
              <a:rPr lang="en-US" sz="2400" dirty="0"/>
              <a:t>Develop policies and manage risk</a:t>
            </a:r>
          </a:p>
          <a:p>
            <a:pPr lvl="1"/>
            <a:r>
              <a:rPr lang="en-US" sz="2400" dirty="0"/>
              <a:t>Engage stakeholders and safeguard resources</a:t>
            </a:r>
          </a:p>
          <a:p>
            <a:pPr marL="0" indent="0">
              <a:buNone/>
            </a:pPr>
            <a:endParaRPr lang="en-US" dirty="0"/>
          </a:p>
          <a:p>
            <a:pPr marL="0" indent="0">
              <a:buNone/>
            </a:pPr>
            <a:r>
              <a:rPr lang="en-US" i="1" u="sng" dirty="0"/>
              <a:t>Governance leads the ship—management rows it forward.</a:t>
            </a:r>
            <a:endParaRPr lang="en-US" sz="2400" i="1" u="sng" dirty="0"/>
          </a:p>
        </p:txBody>
      </p:sp>
    </p:spTree>
    <p:extLst>
      <p:ext uri="{BB962C8B-B14F-4D97-AF65-F5344CB8AC3E}">
        <p14:creationId xmlns:p14="http://schemas.microsoft.com/office/powerpoint/2010/main" val="37821883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A74A-F5E0-9E68-8B59-DB3DFC8F8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0AB71-F2C5-7458-DC4D-C7054D53A8E6}"/>
              </a:ext>
            </a:extLst>
          </p:cNvPr>
          <p:cNvSpPr>
            <a:spLocks noGrp="1"/>
          </p:cNvSpPr>
          <p:nvPr>
            <p:ph type="title"/>
          </p:nvPr>
        </p:nvSpPr>
        <p:spPr/>
        <p:txBody>
          <a:bodyPr>
            <a:normAutofit fontScale="90000"/>
          </a:bodyPr>
          <a:lstStyle/>
          <a:p>
            <a:r>
              <a:rPr lang="en-US" dirty="0"/>
              <a:t>Governing vs. Managing</a:t>
            </a:r>
          </a:p>
        </p:txBody>
      </p:sp>
      <p:sp>
        <p:nvSpPr>
          <p:cNvPr id="3" name="Content Placeholder 2">
            <a:extLst>
              <a:ext uri="{FF2B5EF4-FFF2-40B4-BE49-F238E27FC236}">
                <a16:creationId xmlns:a16="http://schemas.microsoft.com/office/drawing/2014/main" id="{1661FE41-84CF-094A-E531-94ED940645A4}"/>
              </a:ext>
            </a:extLst>
          </p:cNvPr>
          <p:cNvSpPr>
            <a:spLocks noGrp="1"/>
          </p:cNvSpPr>
          <p:nvPr>
            <p:ph idx="1"/>
          </p:nvPr>
        </p:nvSpPr>
        <p:spPr>
          <a:xfrm>
            <a:off x="381000" y="628650"/>
            <a:ext cx="6705600" cy="4152900"/>
          </a:xfrm>
        </p:spPr>
        <p:txBody>
          <a:bodyPr>
            <a:normAutofit fontScale="92500" lnSpcReduction="10000"/>
          </a:bodyPr>
          <a:lstStyle/>
          <a:p>
            <a:pPr marL="0" indent="0">
              <a:buNone/>
            </a:pPr>
            <a:r>
              <a:rPr lang="en-US" dirty="0">
                <a:solidFill>
                  <a:schemeClr val="bg1"/>
                </a:solidFill>
              </a:rPr>
              <a:t>Finding the Right Balance</a:t>
            </a:r>
          </a:p>
          <a:p>
            <a:pPr lvl="1"/>
            <a:r>
              <a:rPr lang="en-US" b="1" dirty="0">
                <a:solidFill>
                  <a:schemeClr val="accent4">
                    <a:lumMod val="75000"/>
                  </a:schemeClr>
                </a:solidFill>
              </a:rPr>
              <a:t>Governance = Strategy &amp; Oversight</a:t>
            </a:r>
          </a:p>
          <a:p>
            <a:pPr lvl="1"/>
            <a:r>
              <a:rPr lang="en-US" b="1" dirty="0">
                <a:solidFill>
                  <a:schemeClr val="accent4">
                    <a:lumMod val="75000"/>
                  </a:schemeClr>
                </a:solidFill>
              </a:rPr>
              <a:t>Management = Operations &amp; Execution</a:t>
            </a:r>
          </a:p>
          <a:p>
            <a:pPr marL="0" indent="0">
              <a:buNone/>
            </a:pPr>
            <a:r>
              <a:rPr lang="en-US" dirty="0">
                <a:solidFill>
                  <a:schemeClr val="bg1"/>
                </a:solidFill>
              </a:rPr>
              <a:t>To maintain balance:</a:t>
            </a:r>
          </a:p>
          <a:p>
            <a:pPr lvl="1"/>
            <a:r>
              <a:rPr lang="en-US" dirty="0">
                <a:solidFill>
                  <a:schemeClr val="bg1"/>
                </a:solidFill>
              </a:rPr>
              <a:t>Avoid micromanagement—trust professional staff or managers.</a:t>
            </a:r>
          </a:p>
          <a:p>
            <a:pPr lvl="1"/>
            <a:r>
              <a:rPr lang="en-US" dirty="0">
                <a:solidFill>
                  <a:schemeClr val="bg1"/>
                </a:solidFill>
              </a:rPr>
              <a:t>Build a </a:t>
            </a:r>
            <a:r>
              <a:rPr lang="en-US" b="1" dirty="0">
                <a:solidFill>
                  <a:schemeClr val="accent4">
                    <a:lumMod val="75000"/>
                  </a:schemeClr>
                </a:solidFill>
              </a:rPr>
              <a:t>partnership of respect and communication</a:t>
            </a:r>
            <a:r>
              <a:rPr lang="en-US" dirty="0">
                <a:solidFill>
                  <a:schemeClr val="bg1"/>
                </a:solidFill>
              </a:rPr>
              <a:t>.</a:t>
            </a:r>
          </a:p>
          <a:p>
            <a:pPr lvl="1"/>
            <a:r>
              <a:rPr lang="en-US" b="1" dirty="0">
                <a:solidFill>
                  <a:schemeClr val="accent4">
                    <a:lumMod val="75000"/>
                  </a:schemeClr>
                </a:solidFill>
              </a:rPr>
              <a:t>“Trust but verify” </a:t>
            </a:r>
            <a:r>
              <a:rPr lang="en-US" dirty="0">
                <a:solidFill>
                  <a:schemeClr val="bg1"/>
                </a:solidFill>
              </a:rPr>
              <a:t>through reports, audits, and performance data.</a:t>
            </a:r>
          </a:p>
          <a:p>
            <a:pPr lvl="1"/>
            <a:r>
              <a:rPr lang="en-US" dirty="0">
                <a:solidFill>
                  <a:schemeClr val="bg1"/>
                </a:solidFill>
              </a:rPr>
              <a:t>Ensure directors stay in their lane—policy, not procedure.</a:t>
            </a:r>
          </a:p>
          <a:p>
            <a:pPr marL="0" indent="0">
              <a:buNone/>
            </a:pPr>
            <a:endParaRPr lang="en-US" dirty="0">
              <a:solidFill>
                <a:schemeClr val="bg1"/>
              </a:solidFill>
            </a:endParaRPr>
          </a:p>
          <a:p>
            <a:pPr marL="0" indent="0">
              <a:buNone/>
            </a:pPr>
            <a:r>
              <a:rPr lang="en-US" i="1" u="sng" dirty="0">
                <a:solidFill>
                  <a:schemeClr val="bg1"/>
                </a:solidFill>
              </a:rPr>
              <a:t>Strong boards inspire; they don’t interfere.</a:t>
            </a:r>
            <a:endParaRPr lang="en-US" sz="2400" i="1" u="sng" dirty="0">
              <a:solidFill>
                <a:schemeClr val="bg1"/>
              </a:solidFill>
            </a:endParaRPr>
          </a:p>
        </p:txBody>
      </p:sp>
    </p:spTree>
    <p:extLst>
      <p:ext uri="{BB962C8B-B14F-4D97-AF65-F5344CB8AC3E}">
        <p14:creationId xmlns:p14="http://schemas.microsoft.com/office/powerpoint/2010/main" val="11218987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0110F-7AC5-3005-DFAC-AD591C34BA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5F98EF-2DEF-5E66-5C9B-F411B1B42D0A}"/>
              </a:ext>
            </a:extLst>
          </p:cNvPr>
          <p:cNvSpPr>
            <a:spLocks noGrp="1"/>
          </p:cNvSpPr>
          <p:nvPr>
            <p:ph type="title"/>
          </p:nvPr>
        </p:nvSpPr>
        <p:spPr/>
        <p:txBody>
          <a:bodyPr>
            <a:normAutofit fontScale="90000"/>
          </a:bodyPr>
          <a:lstStyle/>
          <a:p>
            <a:r>
              <a:rPr lang="en-US" dirty="0"/>
              <a:t>Growing as a Board and as Leaders</a:t>
            </a:r>
          </a:p>
        </p:txBody>
      </p:sp>
      <p:sp>
        <p:nvSpPr>
          <p:cNvPr id="3" name="Content Placeholder 2">
            <a:extLst>
              <a:ext uri="{FF2B5EF4-FFF2-40B4-BE49-F238E27FC236}">
                <a16:creationId xmlns:a16="http://schemas.microsoft.com/office/drawing/2014/main" id="{EA381BBA-0FBF-05A5-90B5-8CD0E1164F7D}"/>
              </a:ext>
            </a:extLst>
          </p:cNvPr>
          <p:cNvSpPr>
            <a:spLocks noGrp="1"/>
          </p:cNvSpPr>
          <p:nvPr>
            <p:ph idx="1"/>
          </p:nvPr>
        </p:nvSpPr>
        <p:spPr>
          <a:xfrm>
            <a:off x="381000" y="628650"/>
            <a:ext cx="6705600" cy="4152900"/>
          </a:xfrm>
        </p:spPr>
        <p:txBody>
          <a:bodyPr>
            <a:normAutofit fontScale="92500" lnSpcReduction="20000"/>
          </a:bodyPr>
          <a:lstStyle/>
          <a:p>
            <a:pPr marL="0" indent="0">
              <a:buNone/>
            </a:pPr>
            <a:r>
              <a:rPr lang="en-US" dirty="0">
                <a:solidFill>
                  <a:schemeClr val="bg1"/>
                </a:solidFill>
              </a:rPr>
              <a:t>Growing as a Board and as Leaders</a:t>
            </a:r>
          </a:p>
          <a:p>
            <a:pPr marL="0" indent="0">
              <a:buNone/>
            </a:pPr>
            <a:r>
              <a:rPr lang="en-US" dirty="0">
                <a:solidFill>
                  <a:schemeClr val="bg1"/>
                </a:solidFill>
              </a:rPr>
              <a:t>Steps to Strengthen Board Governance:</a:t>
            </a:r>
          </a:p>
          <a:p>
            <a:pPr lvl="1"/>
            <a:r>
              <a:rPr lang="en-US" b="1" dirty="0">
                <a:solidFill>
                  <a:schemeClr val="accent4">
                    <a:lumMod val="75000"/>
                  </a:schemeClr>
                </a:solidFill>
              </a:rPr>
              <a:t>Self-Assess Regularly</a:t>
            </a:r>
            <a:r>
              <a:rPr lang="en-US" dirty="0">
                <a:solidFill>
                  <a:schemeClr val="bg1"/>
                </a:solidFill>
              </a:rPr>
              <a:t>: Review performance and effectiveness.</a:t>
            </a:r>
          </a:p>
          <a:p>
            <a:pPr lvl="1"/>
            <a:r>
              <a:rPr lang="en-US" b="1" dirty="0">
                <a:solidFill>
                  <a:schemeClr val="accent4">
                    <a:lumMod val="75000"/>
                  </a:schemeClr>
                </a:solidFill>
              </a:rPr>
              <a:t>Train Continuously: </a:t>
            </a:r>
            <a:r>
              <a:rPr lang="en-US" dirty="0">
                <a:solidFill>
                  <a:schemeClr val="bg1"/>
                </a:solidFill>
              </a:rPr>
              <a:t>Attend workshops and leadership programs.</a:t>
            </a:r>
          </a:p>
          <a:p>
            <a:pPr lvl="1"/>
            <a:r>
              <a:rPr lang="en-US" b="1" dirty="0">
                <a:solidFill>
                  <a:schemeClr val="accent4">
                    <a:lumMod val="75000"/>
                  </a:schemeClr>
                </a:solidFill>
              </a:rPr>
              <a:t>Plan for Succession: </a:t>
            </a:r>
            <a:r>
              <a:rPr lang="en-US" dirty="0">
                <a:solidFill>
                  <a:schemeClr val="bg1"/>
                </a:solidFill>
              </a:rPr>
              <a:t>Mentor new leaders for continuity.</a:t>
            </a:r>
          </a:p>
          <a:p>
            <a:pPr lvl="1"/>
            <a:r>
              <a:rPr lang="en-US" b="1" dirty="0">
                <a:solidFill>
                  <a:schemeClr val="accent4">
                    <a:lumMod val="75000"/>
                  </a:schemeClr>
                </a:solidFill>
              </a:rPr>
              <a:t>Engage Stakeholders: </a:t>
            </a:r>
            <a:r>
              <a:rPr lang="en-US" dirty="0">
                <a:solidFill>
                  <a:schemeClr val="bg1"/>
                </a:solidFill>
              </a:rPr>
              <a:t>Listen, communicate, and include community feedback.</a:t>
            </a:r>
          </a:p>
          <a:p>
            <a:pPr lvl="1"/>
            <a:r>
              <a:rPr lang="en-US" b="1" dirty="0">
                <a:solidFill>
                  <a:schemeClr val="accent4">
                    <a:lumMod val="75000"/>
                  </a:schemeClr>
                </a:solidFill>
              </a:rPr>
              <a:t>Evaluate Impact: </a:t>
            </a:r>
            <a:r>
              <a:rPr lang="en-US" dirty="0">
                <a:solidFill>
                  <a:schemeClr val="bg1"/>
                </a:solidFill>
              </a:rPr>
              <a:t>Measure governance results, not just activity.</a:t>
            </a:r>
          </a:p>
          <a:p>
            <a:pPr marL="0" indent="0">
              <a:buNone/>
            </a:pPr>
            <a:endParaRPr lang="en-US" dirty="0">
              <a:solidFill>
                <a:schemeClr val="bg1"/>
              </a:solidFill>
            </a:endParaRPr>
          </a:p>
          <a:p>
            <a:pPr marL="0" indent="0">
              <a:buNone/>
            </a:pPr>
            <a:r>
              <a:rPr lang="en-US" i="1" u="sng" dirty="0">
                <a:solidFill>
                  <a:schemeClr val="bg1"/>
                </a:solidFill>
              </a:rPr>
              <a:t>Excellence in governance grows through learning, reflection, and renewal.</a:t>
            </a:r>
            <a:endParaRPr lang="en-US" sz="2400" i="1" u="sng" dirty="0">
              <a:solidFill>
                <a:schemeClr val="bg1"/>
              </a:solidFill>
            </a:endParaRPr>
          </a:p>
        </p:txBody>
      </p:sp>
    </p:spTree>
    <p:extLst>
      <p:ext uri="{BB962C8B-B14F-4D97-AF65-F5344CB8AC3E}">
        <p14:creationId xmlns:p14="http://schemas.microsoft.com/office/powerpoint/2010/main" val="8640328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17A70-0798-0BEC-D414-C746B82AD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633F1-1ACC-7DF5-C397-3FFCCC8DBC6B}"/>
              </a:ext>
            </a:extLst>
          </p:cNvPr>
          <p:cNvSpPr>
            <a:spLocks noGrp="1"/>
          </p:cNvSpPr>
          <p:nvPr>
            <p:ph type="title"/>
          </p:nvPr>
        </p:nvSpPr>
        <p:spPr/>
        <p:txBody>
          <a:bodyPr>
            <a:normAutofit fontScale="90000"/>
          </a:bodyPr>
          <a:lstStyle/>
          <a:p>
            <a:r>
              <a:rPr lang="en-US" dirty="0"/>
              <a:t>The Gospel of Good Governance</a:t>
            </a:r>
          </a:p>
        </p:txBody>
      </p:sp>
      <p:sp>
        <p:nvSpPr>
          <p:cNvPr id="3" name="Content Placeholder 2">
            <a:extLst>
              <a:ext uri="{FF2B5EF4-FFF2-40B4-BE49-F238E27FC236}">
                <a16:creationId xmlns:a16="http://schemas.microsoft.com/office/drawing/2014/main" id="{2127D3C9-5DB5-6345-1D97-A4AFFCFF351F}"/>
              </a:ext>
            </a:extLst>
          </p:cNvPr>
          <p:cNvSpPr>
            <a:spLocks noGrp="1"/>
          </p:cNvSpPr>
          <p:nvPr>
            <p:ph idx="1"/>
          </p:nvPr>
        </p:nvSpPr>
        <p:spPr>
          <a:xfrm>
            <a:off x="381000" y="628650"/>
            <a:ext cx="6705600" cy="4152900"/>
          </a:xfrm>
        </p:spPr>
        <p:txBody>
          <a:bodyPr>
            <a:normAutofit fontScale="92500" lnSpcReduction="10000"/>
          </a:bodyPr>
          <a:lstStyle/>
          <a:p>
            <a:pPr marL="0" indent="0">
              <a:buNone/>
            </a:pPr>
            <a:r>
              <a:rPr lang="en-US" dirty="0">
                <a:solidFill>
                  <a:schemeClr val="bg1"/>
                </a:solidFill>
              </a:rPr>
              <a:t>Principles That Build Trust and Success</a:t>
            </a:r>
          </a:p>
          <a:p>
            <a:pPr lvl="1"/>
            <a:r>
              <a:rPr lang="en-US" b="1" dirty="0">
                <a:solidFill>
                  <a:schemeClr val="accent4">
                    <a:lumMod val="75000"/>
                  </a:schemeClr>
                </a:solidFill>
              </a:rPr>
              <a:t>Trust &amp; Integrity: </a:t>
            </a:r>
            <a:r>
              <a:rPr lang="en-US" dirty="0">
                <a:solidFill>
                  <a:schemeClr val="bg1"/>
                </a:solidFill>
              </a:rPr>
              <a:t>Operate with honesty and transparency.</a:t>
            </a:r>
          </a:p>
          <a:p>
            <a:pPr lvl="1"/>
            <a:r>
              <a:rPr lang="en-US" b="1" dirty="0">
                <a:solidFill>
                  <a:schemeClr val="accent4">
                    <a:lumMod val="75000"/>
                  </a:schemeClr>
                </a:solidFill>
              </a:rPr>
              <a:t>Balanced Partnership: </a:t>
            </a:r>
            <a:r>
              <a:rPr lang="en-US" dirty="0">
                <a:solidFill>
                  <a:schemeClr val="bg1"/>
                </a:solidFill>
              </a:rPr>
              <a:t>Respect roles between board and staff.</a:t>
            </a:r>
          </a:p>
          <a:p>
            <a:pPr lvl="1"/>
            <a:r>
              <a:rPr lang="en-US" b="1" dirty="0">
                <a:solidFill>
                  <a:schemeClr val="accent4">
                    <a:lumMod val="75000"/>
                  </a:schemeClr>
                </a:solidFill>
              </a:rPr>
              <a:t>Strategy over Detail: </a:t>
            </a:r>
            <a:r>
              <a:rPr lang="en-US" dirty="0">
                <a:solidFill>
                  <a:schemeClr val="bg1"/>
                </a:solidFill>
              </a:rPr>
              <a:t>Stay focused on long-term goals.</a:t>
            </a:r>
          </a:p>
          <a:p>
            <a:pPr lvl="1"/>
            <a:r>
              <a:rPr lang="en-US" b="1" dirty="0">
                <a:solidFill>
                  <a:schemeClr val="accent4">
                    <a:lumMod val="75000"/>
                  </a:schemeClr>
                </a:solidFill>
              </a:rPr>
              <a:t>Continuous Improvement: </a:t>
            </a:r>
            <a:r>
              <a:rPr lang="en-US" dirty="0">
                <a:solidFill>
                  <a:schemeClr val="bg1"/>
                </a:solidFill>
              </a:rPr>
              <a:t>Always refine processes and knowledge.</a:t>
            </a:r>
          </a:p>
          <a:p>
            <a:pPr lvl="1"/>
            <a:r>
              <a:rPr lang="en-US" b="1" dirty="0">
                <a:solidFill>
                  <a:schemeClr val="accent4">
                    <a:lumMod val="75000"/>
                  </a:schemeClr>
                </a:solidFill>
              </a:rPr>
              <a:t>Member-Centric Focus: </a:t>
            </a:r>
            <a:r>
              <a:rPr lang="en-US" dirty="0">
                <a:solidFill>
                  <a:schemeClr val="bg1"/>
                </a:solidFill>
              </a:rPr>
              <a:t>Serve the community, not personal interests.</a:t>
            </a:r>
          </a:p>
          <a:p>
            <a:pPr lvl="1"/>
            <a:r>
              <a:rPr lang="en-US" b="1" dirty="0">
                <a:solidFill>
                  <a:schemeClr val="accent4">
                    <a:lumMod val="75000"/>
                  </a:schemeClr>
                </a:solidFill>
              </a:rPr>
              <a:t>Efficiency &amp; Brevity: </a:t>
            </a:r>
            <a:r>
              <a:rPr lang="en-US" dirty="0">
                <a:solidFill>
                  <a:schemeClr val="bg1"/>
                </a:solidFill>
              </a:rPr>
              <a:t>Keep meetings meaningful and outcomes measurable.</a:t>
            </a:r>
          </a:p>
          <a:p>
            <a:pPr marL="0" indent="0">
              <a:buNone/>
            </a:pPr>
            <a:endParaRPr lang="en-US" dirty="0">
              <a:solidFill>
                <a:schemeClr val="bg1"/>
              </a:solidFill>
            </a:endParaRPr>
          </a:p>
          <a:p>
            <a:pPr marL="0" indent="0">
              <a:buNone/>
            </a:pPr>
            <a:r>
              <a:rPr lang="en-US" i="1" u="sng" dirty="0">
                <a:solidFill>
                  <a:schemeClr val="bg1"/>
                </a:solidFill>
              </a:rPr>
              <a:t>Good governance is not a task—it’s a culture.</a:t>
            </a:r>
            <a:endParaRPr lang="en-US" sz="2400" i="1" u="sng" dirty="0">
              <a:solidFill>
                <a:schemeClr val="bg1"/>
              </a:solidFill>
            </a:endParaRPr>
          </a:p>
        </p:txBody>
      </p:sp>
    </p:spTree>
    <p:extLst>
      <p:ext uri="{BB962C8B-B14F-4D97-AF65-F5344CB8AC3E}">
        <p14:creationId xmlns:p14="http://schemas.microsoft.com/office/powerpoint/2010/main" val="10893030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09561-944A-750C-D6A4-F756624BAC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F9ECD5F-0FE2-2A4C-B857-763BEF593477}"/>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Role of Governance: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Governance acts as the guiding force for a cooperative, ensuring that decisions align with the cooperative's mission and values while adhering to legal and ethical standards. The board holds the primary responsibility for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Broad Responsibilities: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board's responsibilities encompass creating a vision, strategic planning, policy development, resource allocation, performance monitoring, stakeholder engagement, and risk oversight to steer the cooperative toward its objectives.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Emphasis on Mission and Vision</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plays a crucial role in ensuring that the cooperative's mission and vision statements remain relevant and are effectively communicated throughout the organization, fostering a sense of purpose among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Distinguishing Governance from Management: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Effective governance involves striking a balance by focusing on strategic governance rather than micromanagement, allowing staff to handle daily operations while the board oversees broader goals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Continuous Improvement: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Governance is an evolving process, and boards should assess their effectiveness regularly, invest in training opportunities, and engage with stakeholders to enhance responsiveness and adapt to changing conditions.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Guiding Principles of Governance: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Good governance is characterized by trustworthiness, transparency, balanced partnerships between the board and management, prioritization of strategy and policy, accountability. </a:t>
            </a:r>
            <a:endParaRPr lang="en-US" dirty="0"/>
          </a:p>
        </p:txBody>
      </p:sp>
    </p:spTree>
    <p:extLst>
      <p:ext uri="{BB962C8B-B14F-4D97-AF65-F5344CB8AC3E}">
        <p14:creationId xmlns:p14="http://schemas.microsoft.com/office/powerpoint/2010/main" val="9793828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4F52B-52F7-A2C1-3C55-144E8F3F25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93874C-D48C-962C-A831-E837A004AA24}"/>
              </a:ext>
            </a:extLst>
          </p:cNvPr>
          <p:cNvSpPr>
            <a:spLocks noGrp="1"/>
          </p:cNvSpPr>
          <p:nvPr>
            <p:ph sz="half" idx="2"/>
          </p:nvPr>
        </p:nvSpPr>
        <p:spPr>
          <a:xfrm>
            <a:off x="228600" y="514350"/>
            <a:ext cx="6858000" cy="4572000"/>
          </a:xfrm>
        </p:spPr>
        <p:txBody>
          <a:bodyPr>
            <a:normAutofit fontScale="70000" lnSpcReduction="20000"/>
          </a:bodyPr>
          <a:lstStyle/>
          <a:p>
            <a:r>
              <a:rPr lang="en-US" sz="2200" dirty="0"/>
              <a:t>What is the primary role of governance in a cooperative organization?</a:t>
            </a:r>
          </a:p>
          <a:p>
            <a:r>
              <a:rPr lang="en-US" sz="2200" dirty="0"/>
              <a:t>     A) Managing day-to-day operations</a:t>
            </a:r>
          </a:p>
          <a:p>
            <a:r>
              <a:rPr lang="en-US" sz="2200" dirty="0"/>
              <a:t>     B) Crafting a vision and setting long-term goals</a:t>
            </a:r>
          </a:p>
          <a:p>
            <a:r>
              <a:rPr lang="en-US" sz="2200" dirty="0"/>
              <a:t>     C) Focusing on operational discussions</a:t>
            </a:r>
          </a:p>
          <a:p>
            <a:r>
              <a:rPr lang="en-US" sz="2200" dirty="0"/>
              <a:t>     D) Handling resource allocation</a:t>
            </a:r>
          </a:p>
          <a:p>
            <a:endParaRPr lang="en-US" sz="2200" dirty="0"/>
          </a:p>
          <a:p>
            <a:r>
              <a:rPr lang="en-US" sz="2200" dirty="0"/>
              <a:t>How can a board ensure that it stays focused on governance and doesn't delve into day-to-day management discussions?</a:t>
            </a:r>
          </a:p>
          <a:p>
            <a:r>
              <a:rPr lang="en-US" sz="2200" dirty="0"/>
              <a:t>     A) Encourage micromanagement</a:t>
            </a:r>
          </a:p>
          <a:p>
            <a:r>
              <a:rPr lang="en-US" sz="2200" dirty="0"/>
              <a:t>     B) Regularly assess governance effectiveness</a:t>
            </a:r>
          </a:p>
          <a:p>
            <a:r>
              <a:rPr lang="en-US" sz="2200" dirty="0"/>
              <a:t>     C) Appoint board members as managers</a:t>
            </a:r>
          </a:p>
          <a:p>
            <a:r>
              <a:rPr lang="en-US" sz="2200" dirty="0"/>
              <a:t>     D) Avoid self-assessment and training</a:t>
            </a:r>
          </a:p>
          <a:p>
            <a:endParaRPr lang="en-US" sz="2200" dirty="0"/>
          </a:p>
          <a:p>
            <a:r>
              <a:rPr lang="en-US" sz="2200" dirty="0"/>
              <a:t>What is the significance of mission and vision statements in governance?</a:t>
            </a:r>
          </a:p>
          <a:p>
            <a:r>
              <a:rPr lang="en-US" sz="2200" dirty="0"/>
              <a:t>     A) They have no impact on governance.</a:t>
            </a:r>
          </a:p>
          <a:p>
            <a:r>
              <a:rPr lang="en-US" sz="2200" dirty="0"/>
              <a:t>     B) They guide the organization's purpose and values.</a:t>
            </a:r>
          </a:p>
          <a:p>
            <a:r>
              <a:rPr lang="en-US" sz="2200" dirty="0"/>
              <a:t>     C) They should be ignored during governance discussions.</a:t>
            </a:r>
          </a:p>
          <a:p>
            <a:r>
              <a:rPr lang="en-US" sz="2200" dirty="0"/>
              <a:t>     D) They are only relevant to staff members.</a:t>
            </a:r>
          </a:p>
          <a:p>
            <a:endParaRPr lang="en-US" dirty="0"/>
          </a:p>
        </p:txBody>
      </p:sp>
      <p:sp>
        <p:nvSpPr>
          <p:cNvPr id="6" name="Title 5">
            <a:extLst>
              <a:ext uri="{FF2B5EF4-FFF2-40B4-BE49-F238E27FC236}">
                <a16:creationId xmlns:a16="http://schemas.microsoft.com/office/drawing/2014/main" id="{1240D5E4-2AA4-C8B2-8DF2-79152FD0D1FB}"/>
              </a:ext>
            </a:extLst>
          </p:cNvPr>
          <p:cNvSpPr>
            <a:spLocks noGrp="1"/>
          </p:cNvSpPr>
          <p:nvPr>
            <p:ph type="title"/>
          </p:nvPr>
        </p:nvSpPr>
        <p:spPr/>
        <p:txBody>
          <a:bodyPr>
            <a:normAutofit fontScale="90000"/>
          </a:bodyPr>
          <a:lstStyle/>
          <a:p>
            <a:r>
              <a:rPr lang="en-US" dirty="0"/>
              <a:t>Chapter 9: Governance Quiz </a:t>
            </a:r>
          </a:p>
        </p:txBody>
      </p:sp>
    </p:spTree>
    <p:extLst>
      <p:ext uri="{BB962C8B-B14F-4D97-AF65-F5344CB8AC3E}">
        <p14:creationId xmlns:p14="http://schemas.microsoft.com/office/powerpoint/2010/main" val="18547645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DA227-945F-1903-C98C-836193E12B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DE22E5-CEA8-A064-8AFA-0A6150ECAF2A}"/>
              </a:ext>
            </a:extLst>
          </p:cNvPr>
          <p:cNvSpPr>
            <a:spLocks noGrp="1"/>
          </p:cNvSpPr>
          <p:nvPr>
            <p:ph sz="half" idx="2"/>
          </p:nvPr>
        </p:nvSpPr>
        <p:spPr>
          <a:xfrm>
            <a:off x="228600" y="514350"/>
            <a:ext cx="6858000" cy="4572000"/>
          </a:xfrm>
        </p:spPr>
        <p:txBody>
          <a:bodyPr>
            <a:normAutofit/>
          </a:bodyPr>
          <a:lstStyle/>
          <a:p>
            <a:r>
              <a:rPr lang="en-US" sz="1600" dirty="0"/>
              <a:t>Why is it important for directors to avoid micromanagement in governance?</a:t>
            </a:r>
          </a:p>
          <a:p>
            <a:r>
              <a:rPr lang="en-US" sz="1600" dirty="0"/>
              <a:t>     A) Micromanagement leads to effective governance.</a:t>
            </a:r>
          </a:p>
          <a:p>
            <a:r>
              <a:rPr lang="en-US" sz="1600" dirty="0"/>
              <a:t>     B) It undermines the effectiveness of governance.</a:t>
            </a:r>
          </a:p>
          <a:p>
            <a:r>
              <a:rPr lang="en-US" sz="1600" dirty="0"/>
              <a:t>     C) It fosters a balanced partnership between the board and staff.</a:t>
            </a:r>
          </a:p>
          <a:p>
            <a:r>
              <a:rPr lang="en-US" sz="1600" dirty="0"/>
              <a:t>     D) It enhances communication and transparency.</a:t>
            </a:r>
          </a:p>
          <a:p>
            <a:endParaRPr lang="en-US" sz="1600" dirty="0"/>
          </a:p>
          <a:p>
            <a:r>
              <a:rPr lang="en-US" sz="1600" dirty="0"/>
              <a:t>What is one step an organization can take to enhance its governance practices?</a:t>
            </a:r>
          </a:p>
          <a:p>
            <a:r>
              <a:rPr lang="en-US" sz="1600" dirty="0"/>
              <a:t>     A) Avoid board self-assessment</a:t>
            </a:r>
          </a:p>
          <a:p>
            <a:r>
              <a:rPr lang="en-US" sz="1600" dirty="0"/>
              <a:t>     B) Disregard stakeholder feedback</a:t>
            </a:r>
          </a:p>
          <a:p>
            <a:r>
              <a:rPr lang="en-US" sz="1600" dirty="0"/>
              <a:t>     C) Invest in training for board members</a:t>
            </a:r>
          </a:p>
          <a:p>
            <a:r>
              <a:rPr lang="en-US" sz="1600" dirty="0"/>
              <a:t>     D) Neglect succession planning</a:t>
            </a:r>
          </a:p>
          <a:p>
            <a:endParaRPr lang="en-US" dirty="0"/>
          </a:p>
        </p:txBody>
      </p:sp>
      <p:sp>
        <p:nvSpPr>
          <p:cNvPr id="6" name="Title 5">
            <a:extLst>
              <a:ext uri="{FF2B5EF4-FFF2-40B4-BE49-F238E27FC236}">
                <a16:creationId xmlns:a16="http://schemas.microsoft.com/office/drawing/2014/main" id="{0DC7B7A2-367B-1A04-B010-5C41FDE84015}"/>
              </a:ext>
            </a:extLst>
          </p:cNvPr>
          <p:cNvSpPr>
            <a:spLocks noGrp="1"/>
          </p:cNvSpPr>
          <p:nvPr>
            <p:ph type="title"/>
          </p:nvPr>
        </p:nvSpPr>
        <p:spPr/>
        <p:txBody>
          <a:bodyPr>
            <a:normAutofit fontScale="90000"/>
          </a:bodyPr>
          <a:lstStyle/>
          <a:p>
            <a:r>
              <a:rPr lang="en-US" dirty="0"/>
              <a:t>Chapter 9: Governance Quiz </a:t>
            </a:r>
          </a:p>
        </p:txBody>
      </p:sp>
    </p:spTree>
    <p:extLst>
      <p:ext uri="{BB962C8B-B14F-4D97-AF65-F5344CB8AC3E}">
        <p14:creationId xmlns:p14="http://schemas.microsoft.com/office/powerpoint/2010/main" val="23921447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3BDEA1-BB44-DBCD-66B9-99D4642C21A7}"/>
              </a:ext>
            </a:extLst>
          </p:cNvPr>
          <p:cNvSpPr>
            <a:spLocks noGrp="1"/>
          </p:cNvSpPr>
          <p:nvPr>
            <p:ph type="body" idx="1"/>
          </p:nvPr>
        </p:nvSpPr>
        <p:spPr/>
        <p:txBody>
          <a:bodyPr/>
          <a:lstStyle/>
          <a:p>
            <a:endParaRPr lang="en-US"/>
          </a:p>
        </p:txBody>
      </p:sp>
      <p:pic>
        <p:nvPicPr>
          <p:cNvPr id="8" name="Content Placeholder 7" descr="A person in a white shirt&#10;&#10;AI-generated content may be incorrect.">
            <a:extLst>
              <a:ext uri="{FF2B5EF4-FFF2-40B4-BE49-F238E27FC236}">
                <a16:creationId xmlns:a16="http://schemas.microsoft.com/office/drawing/2014/main" id="{0D316D8D-00B7-EF58-6988-645E8DFD430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35261"/>
            <a:ext cx="9144000" cy="5141996"/>
          </a:xfrm>
        </p:spPr>
      </p:pic>
      <p:sp>
        <p:nvSpPr>
          <p:cNvPr id="4" name="Text Placeholder 3">
            <a:extLst>
              <a:ext uri="{FF2B5EF4-FFF2-40B4-BE49-F238E27FC236}">
                <a16:creationId xmlns:a16="http://schemas.microsoft.com/office/drawing/2014/main" id="{BED2A877-9C7B-99AA-610E-C1D2312A53E5}"/>
              </a:ext>
            </a:extLst>
          </p:cNvPr>
          <p:cNvSpPr>
            <a:spLocks noGrp="1"/>
          </p:cNvSpPr>
          <p:nvPr>
            <p:ph type="body" sz="quarter" idx="3"/>
          </p:nvPr>
        </p:nvSpPr>
        <p:spPr/>
        <p:txBody>
          <a:bodyPr/>
          <a:lstStyle/>
          <a:p>
            <a:endParaRPr lang="en-US"/>
          </a:p>
        </p:txBody>
      </p:sp>
      <p:sp>
        <p:nvSpPr>
          <p:cNvPr id="5" name="Content Placeholder 4">
            <a:extLst>
              <a:ext uri="{FF2B5EF4-FFF2-40B4-BE49-F238E27FC236}">
                <a16:creationId xmlns:a16="http://schemas.microsoft.com/office/drawing/2014/main" id="{969A0453-F8B4-CDED-7CE9-9D90F8803AA2}"/>
              </a:ext>
            </a:extLst>
          </p:cNvPr>
          <p:cNvSpPr>
            <a:spLocks noGrp="1"/>
          </p:cNvSpPr>
          <p:nvPr>
            <p:ph sz="quarter" idx="4"/>
          </p:nvPr>
        </p:nvSpPr>
        <p:spPr/>
        <p:txBody>
          <a:bodyPr/>
          <a:lstStyle/>
          <a:p>
            <a:endParaRPr lang="en-US"/>
          </a:p>
        </p:txBody>
      </p:sp>
      <p:sp>
        <p:nvSpPr>
          <p:cNvPr id="6" name="Title 5">
            <a:extLst>
              <a:ext uri="{FF2B5EF4-FFF2-40B4-BE49-F238E27FC236}">
                <a16:creationId xmlns:a16="http://schemas.microsoft.com/office/drawing/2014/main" id="{11C6887F-021A-251C-5FDF-32EE189DF6B5}"/>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2371474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8DCE6-9D77-AF4E-96DD-2D63D327350A}"/>
              </a:ext>
            </a:extLst>
          </p:cNvPr>
          <p:cNvSpPr>
            <a:spLocks noGrp="1"/>
          </p:cNvSpPr>
          <p:nvPr>
            <p:ph type="title"/>
          </p:nvPr>
        </p:nvSpPr>
        <p:spPr/>
        <p:txBody>
          <a:bodyPr>
            <a:normAutofit fontScale="90000"/>
          </a:bodyPr>
          <a:lstStyle/>
          <a:p>
            <a:r>
              <a:rPr lang="en-US" dirty="0"/>
              <a:t>Chapter 10 Why Policies Matter</a:t>
            </a:r>
          </a:p>
        </p:txBody>
      </p:sp>
      <p:sp>
        <p:nvSpPr>
          <p:cNvPr id="3" name="Content Placeholder 2">
            <a:extLst>
              <a:ext uri="{FF2B5EF4-FFF2-40B4-BE49-F238E27FC236}">
                <a16:creationId xmlns:a16="http://schemas.microsoft.com/office/drawing/2014/main" id="{37B82ACF-8F3B-ED01-EC77-91AB0DB5FFCE}"/>
              </a:ext>
            </a:extLst>
          </p:cNvPr>
          <p:cNvSpPr>
            <a:spLocks noGrp="1"/>
          </p:cNvSpPr>
          <p:nvPr>
            <p:ph idx="1"/>
          </p:nvPr>
        </p:nvSpPr>
        <p:spPr>
          <a:xfrm>
            <a:off x="381000" y="628650"/>
            <a:ext cx="6705600" cy="4381500"/>
          </a:xfrm>
        </p:spPr>
        <p:txBody>
          <a:bodyPr>
            <a:normAutofit fontScale="92500" lnSpcReduction="10000"/>
          </a:bodyPr>
          <a:lstStyle/>
          <a:p>
            <a:pPr marL="0" indent="0">
              <a:buNone/>
            </a:pPr>
            <a:r>
              <a:rPr lang="en-US" dirty="0"/>
              <a:t>Policies: The North Star of Good Governance</a:t>
            </a:r>
          </a:p>
          <a:p>
            <a:pPr lvl="1"/>
            <a:r>
              <a:rPr lang="en-US" dirty="0"/>
              <a:t>Policies </a:t>
            </a:r>
            <a:r>
              <a:rPr lang="en-US" b="1" dirty="0">
                <a:solidFill>
                  <a:schemeClr val="accent4">
                    <a:lumMod val="75000"/>
                  </a:schemeClr>
                </a:solidFill>
              </a:rPr>
              <a:t>interpret and clarify </a:t>
            </a:r>
            <a:r>
              <a:rPr lang="en-US" dirty="0"/>
              <a:t>bylaws, articles, and mission statements.</a:t>
            </a:r>
          </a:p>
          <a:p>
            <a:pPr lvl="1"/>
            <a:r>
              <a:rPr lang="en-US" dirty="0"/>
              <a:t>They ensure </a:t>
            </a:r>
            <a:r>
              <a:rPr lang="en-US" b="1" dirty="0">
                <a:solidFill>
                  <a:schemeClr val="accent4">
                    <a:lumMod val="75000"/>
                  </a:schemeClr>
                </a:solidFill>
              </a:rPr>
              <a:t>continuity</a:t>
            </a:r>
            <a:r>
              <a:rPr lang="en-US" dirty="0"/>
              <a:t> when board members change, avoiding repetitive debates.</a:t>
            </a:r>
          </a:p>
          <a:p>
            <a:pPr lvl="1"/>
            <a:r>
              <a:rPr lang="en-US" dirty="0"/>
              <a:t>Serve as </a:t>
            </a:r>
            <a:r>
              <a:rPr lang="en-US" b="1" dirty="0">
                <a:solidFill>
                  <a:schemeClr val="accent4">
                    <a:lumMod val="75000"/>
                  </a:schemeClr>
                </a:solidFill>
              </a:rPr>
              <a:t>evidence of due diligence</a:t>
            </a:r>
            <a:r>
              <a:rPr lang="en-US" dirty="0"/>
              <a:t>—protecting the board from liability.</a:t>
            </a:r>
          </a:p>
          <a:p>
            <a:pPr lvl="1"/>
            <a:r>
              <a:rPr lang="en-US" dirty="0"/>
              <a:t>Provide </a:t>
            </a:r>
            <a:r>
              <a:rPr lang="en-US" b="1" dirty="0">
                <a:solidFill>
                  <a:schemeClr val="accent4">
                    <a:lumMod val="75000"/>
                  </a:schemeClr>
                </a:solidFill>
              </a:rPr>
              <a:t>structure, consistency, and accountability </a:t>
            </a:r>
            <a:r>
              <a:rPr lang="en-US" dirty="0"/>
              <a:t>across all operations.</a:t>
            </a:r>
          </a:p>
          <a:p>
            <a:pPr lvl="1"/>
            <a:r>
              <a:rPr lang="en-US" dirty="0"/>
              <a:t>Distinguish </a:t>
            </a:r>
            <a:r>
              <a:rPr lang="en-US" b="1" dirty="0">
                <a:solidFill>
                  <a:schemeClr val="accent4">
                    <a:lumMod val="75000"/>
                  </a:schemeClr>
                </a:solidFill>
              </a:rPr>
              <a:t>policy (what &amp; why) </a:t>
            </a:r>
            <a:r>
              <a:rPr lang="en-US" dirty="0"/>
              <a:t>from </a:t>
            </a:r>
            <a:r>
              <a:rPr lang="en-US" b="1" dirty="0">
                <a:solidFill>
                  <a:schemeClr val="accent4">
                    <a:lumMod val="75000"/>
                  </a:schemeClr>
                </a:solidFill>
              </a:rPr>
              <a:t>procedure (how &amp; who).</a:t>
            </a:r>
          </a:p>
          <a:p>
            <a:endParaRPr lang="en-US" dirty="0"/>
          </a:p>
          <a:p>
            <a:pPr marL="0" indent="0">
              <a:buNone/>
            </a:pPr>
            <a:r>
              <a:rPr lang="en-US" i="1" u="sng" dirty="0"/>
              <a:t>Policies set direction—procedures make it happen.</a:t>
            </a:r>
          </a:p>
        </p:txBody>
      </p:sp>
    </p:spTree>
    <p:extLst>
      <p:ext uri="{BB962C8B-B14F-4D97-AF65-F5344CB8AC3E}">
        <p14:creationId xmlns:p14="http://schemas.microsoft.com/office/powerpoint/2010/main" val="14273062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38330-26E4-61A7-0456-D28706145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25723-BE43-BBDB-C560-59570F6ABE30}"/>
              </a:ext>
            </a:extLst>
          </p:cNvPr>
          <p:cNvSpPr>
            <a:spLocks noGrp="1"/>
          </p:cNvSpPr>
          <p:nvPr>
            <p:ph type="title"/>
          </p:nvPr>
        </p:nvSpPr>
        <p:spPr/>
        <p:txBody>
          <a:bodyPr>
            <a:normAutofit fontScale="90000"/>
          </a:bodyPr>
          <a:lstStyle/>
          <a:p>
            <a:r>
              <a:rPr lang="en-US" dirty="0"/>
              <a:t>The Art of Policy Development</a:t>
            </a:r>
          </a:p>
        </p:txBody>
      </p:sp>
      <p:sp>
        <p:nvSpPr>
          <p:cNvPr id="3" name="Content Placeholder 2">
            <a:extLst>
              <a:ext uri="{FF2B5EF4-FFF2-40B4-BE49-F238E27FC236}">
                <a16:creationId xmlns:a16="http://schemas.microsoft.com/office/drawing/2014/main" id="{6AD7AE48-B33F-AAC2-F5F1-D0B5CE034D7B}"/>
              </a:ext>
            </a:extLst>
          </p:cNvPr>
          <p:cNvSpPr>
            <a:spLocks noGrp="1"/>
          </p:cNvSpPr>
          <p:nvPr>
            <p:ph idx="1"/>
          </p:nvPr>
        </p:nvSpPr>
        <p:spPr>
          <a:xfrm>
            <a:off x="381000" y="628650"/>
            <a:ext cx="6705600" cy="4381500"/>
          </a:xfrm>
        </p:spPr>
        <p:txBody>
          <a:bodyPr>
            <a:normAutofit fontScale="85000" lnSpcReduction="20000"/>
          </a:bodyPr>
          <a:lstStyle/>
          <a:p>
            <a:pPr marL="0" indent="0">
              <a:buNone/>
            </a:pPr>
            <a:r>
              <a:rPr lang="en-US" dirty="0"/>
              <a:t>A comprehensive process ensures clarity and alignment:</a:t>
            </a:r>
          </a:p>
          <a:p>
            <a:pPr lvl="1"/>
            <a:r>
              <a:rPr lang="en-US" b="1" dirty="0">
                <a:solidFill>
                  <a:schemeClr val="accent4">
                    <a:lumMod val="75000"/>
                  </a:schemeClr>
                </a:solidFill>
              </a:rPr>
              <a:t>Identify the Issue </a:t>
            </a:r>
            <a:r>
              <a:rPr lang="en-US" dirty="0"/>
              <a:t>— recurring or unclear board topics signal policy needs.</a:t>
            </a:r>
          </a:p>
          <a:p>
            <a:pPr lvl="1"/>
            <a:r>
              <a:rPr lang="en-US" b="1" dirty="0">
                <a:solidFill>
                  <a:schemeClr val="accent4">
                    <a:lumMod val="75000"/>
                  </a:schemeClr>
                </a:solidFill>
              </a:rPr>
              <a:t>Check Alignment </a:t>
            </a:r>
            <a:r>
              <a:rPr lang="en-US" dirty="0"/>
              <a:t>— verify consistency with bylaws and legal requirements.</a:t>
            </a:r>
          </a:p>
          <a:p>
            <a:pPr lvl="1"/>
            <a:r>
              <a:rPr lang="en-US" b="1" dirty="0">
                <a:solidFill>
                  <a:schemeClr val="accent4">
                    <a:lumMod val="75000"/>
                  </a:schemeClr>
                </a:solidFill>
              </a:rPr>
              <a:t>Research (Environmental Scan) </a:t>
            </a:r>
            <a:r>
              <a:rPr lang="en-US" dirty="0"/>
              <a:t>— review how similar organizations handle the issue.</a:t>
            </a:r>
          </a:p>
          <a:p>
            <a:pPr lvl="1"/>
            <a:r>
              <a:rPr lang="en-US" b="1" dirty="0">
                <a:solidFill>
                  <a:schemeClr val="accent4">
                    <a:lumMod val="75000"/>
                  </a:schemeClr>
                </a:solidFill>
              </a:rPr>
              <a:t>Draft Clearly </a:t>
            </a:r>
            <a:r>
              <a:rPr lang="en-US" dirty="0"/>
              <a:t>— concise, plain-language policies are easier to follow.</a:t>
            </a:r>
          </a:p>
          <a:p>
            <a:pPr lvl="1"/>
            <a:r>
              <a:rPr lang="en-US" b="1" dirty="0">
                <a:solidFill>
                  <a:schemeClr val="accent4">
                    <a:lumMod val="75000"/>
                  </a:schemeClr>
                </a:solidFill>
              </a:rPr>
              <a:t>Consult Stakeholders </a:t>
            </a:r>
            <a:r>
              <a:rPr lang="en-US" dirty="0"/>
              <a:t>— seek member, legal, and accounting input.</a:t>
            </a:r>
          </a:p>
          <a:p>
            <a:pPr lvl="1"/>
            <a:r>
              <a:rPr lang="en-US" b="1" dirty="0">
                <a:solidFill>
                  <a:schemeClr val="accent4">
                    <a:lumMod val="75000"/>
                  </a:schemeClr>
                </a:solidFill>
              </a:rPr>
              <a:t>Adopt Formally </a:t>
            </a:r>
            <a:r>
              <a:rPr lang="en-US" dirty="0"/>
              <a:t>— vote, document, and record adoption date.</a:t>
            </a:r>
          </a:p>
          <a:p>
            <a:pPr lvl="1"/>
            <a:r>
              <a:rPr lang="en-US" b="1" dirty="0">
                <a:solidFill>
                  <a:schemeClr val="accent4">
                    <a:lumMod val="75000"/>
                  </a:schemeClr>
                </a:solidFill>
              </a:rPr>
              <a:t>Update the Policy Manual </a:t>
            </a:r>
            <a:r>
              <a:rPr lang="en-US" dirty="0"/>
              <a:t>— make it accessible and reviewed regularly.</a:t>
            </a:r>
          </a:p>
          <a:p>
            <a:pPr marL="0" indent="0">
              <a:buNone/>
            </a:pPr>
            <a:endParaRPr lang="en-US" dirty="0"/>
          </a:p>
          <a:p>
            <a:pPr marL="0" indent="0">
              <a:buNone/>
            </a:pPr>
            <a:r>
              <a:rPr lang="en-US" i="1" u="sng" dirty="0"/>
              <a:t>A written, adopted, and reviewed policy is a living governance tool.</a:t>
            </a:r>
          </a:p>
        </p:txBody>
      </p:sp>
    </p:spTree>
    <p:extLst>
      <p:ext uri="{BB962C8B-B14F-4D97-AF65-F5344CB8AC3E}">
        <p14:creationId xmlns:p14="http://schemas.microsoft.com/office/powerpoint/2010/main" val="4384377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9CAD9-FFF5-A1A8-2632-069FA84ED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67E04-6533-D70C-74F9-9D02C1E421D3}"/>
              </a:ext>
            </a:extLst>
          </p:cNvPr>
          <p:cNvSpPr>
            <a:spLocks noGrp="1"/>
          </p:cNvSpPr>
          <p:nvPr>
            <p:ph type="title"/>
          </p:nvPr>
        </p:nvSpPr>
        <p:spPr/>
        <p:txBody>
          <a:bodyPr>
            <a:normAutofit fontScale="90000"/>
          </a:bodyPr>
          <a:lstStyle/>
          <a:p>
            <a:r>
              <a:rPr lang="en-US" dirty="0"/>
              <a:t>Avoiding Common Pitfalls</a:t>
            </a:r>
          </a:p>
        </p:txBody>
      </p:sp>
      <p:sp>
        <p:nvSpPr>
          <p:cNvPr id="3" name="Content Placeholder 2">
            <a:extLst>
              <a:ext uri="{FF2B5EF4-FFF2-40B4-BE49-F238E27FC236}">
                <a16:creationId xmlns:a16="http://schemas.microsoft.com/office/drawing/2014/main" id="{14545924-90E9-245B-0CA1-DF8175F9E621}"/>
              </a:ext>
            </a:extLst>
          </p:cNvPr>
          <p:cNvSpPr>
            <a:spLocks noGrp="1"/>
          </p:cNvSpPr>
          <p:nvPr>
            <p:ph idx="1"/>
          </p:nvPr>
        </p:nvSpPr>
        <p:spPr>
          <a:xfrm>
            <a:off x="381000" y="628650"/>
            <a:ext cx="6705600" cy="4381500"/>
          </a:xfrm>
        </p:spPr>
        <p:txBody>
          <a:bodyPr>
            <a:normAutofit fontScale="92500" lnSpcReduction="10000"/>
          </a:bodyPr>
          <a:lstStyle/>
          <a:p>
            <a:pPr marL="0" indent="0">
              <a:buNone/>
            </a:pPr>
            <a:r>
              <a:rPr lang="en-US" dirty="0"/>
              <a:t>Policy Traps to Watch Out For</a:t>
            </a:r>
          </a:p>
          <a:p>
            <a:pPr lvl="1"/>
            <a:r>
              <a:rPr lang="en-US" dirty="0"/>
              <a:t>Don’t bury policies inside the bylaws.</a:t>
            </a:r>
          </a:p>
          <a:p>
            <a:pPr lvl="1"/>
            <a:r>
              <a:rPr lang="en-US" dirty="0"/>
              <a:t>Avoid </a:t>
            </a:r>
            <a:r>
              <a:rPr lang="en-US" b="1" dirty="0">
                <a:solidFill>
                  <a:schemeClr val="accent4">
                    <a:lumMod val="75000"/>
                  </a:schemeClr>
                </a:solidFill>
              </a:rPr>
              <a:t>conflicting language </a:t>
            </a:r>
            <a:r>
              <a:rPr lang="en-US" dirty="0"/>
              <a:t>with existing governing documents.</a:t>
            </a:r>
          </a:p>
          <a:p>
            <a:pPr lvl="1"/>
            <a:r>
              <a:rPr lang="en-US" dirty="0"/>
              <a:t>Prevent </a:t>
            </a:r>
            <a:r>
              <a:rPr lang="en-US" b="1" dirty="0">
                <a:solidFill>
                  <a:schemeClr val="accent4">
                    <a:lumMod val="75000"/>
                  </a:schemeClr>
                </a:solidFill>
              </a:rPr>
              <a:t>“policy mania” </a:t>
            </a:r>
            <a:r>
              <a:rPr lang="en-US" dirty="0"/>
              <a:t>— keep it concise (20–50 solid policies is typical).</a:t>
            </a:r>
          </a:p>
          <a:p>
            <a:pPr lvl="1"/>
            <a:r>
              <a:rPr lang="en-US" dirty="0"/>
              <a:t>Transcribe decisions from minutes annually—don’t rely on memory.</a:t>
            </a:r>
          </a:p>
          <a:p>
            <a:pPr lvl="1"/>
            <a:r>
              <a:rPr lang="en-US" dirty="0"/>
              <a:t>Review every five years; remove outdated or redundant statements.</a:t>
            </a:r>
          </a:p>
          <a:p>
            <a:pPr marL="0" indent="0">
              <a:buNone/>
            </a:pPr>
            <a:endParaRPr lang="en-US" dirty="0"/>
          </a:p>
          <a:p>
            <a:pPr marL="0" indent="0">
              <a:buNone/>
            </a:pPr>
            <a:r>
              <a:rPr lang="en-US" i="1" u="sng" dirty="0"/>
              <a:t>Too many or unclear policies can weaken, not strengthen, governance.</a:t>
            </a:r>
          </a:p>
        </p:txBody>
      </p:sp>
    </p:spTree>
    <p:extLst>
      <p:ext uri="{BB962C8B-B14F-4D97-AF65-F5344CB8AC3E}">
        <p14:creationId xmlns:p14="http://schemas.microsoft.com/office/powerpoint/2010/main" val="29767126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5127F-049A-EB13-81ED-3CEBED8893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3B1CB-4953-127E-C87D-ECBC62461521}"/>
              </a:ext>
            </a:extLst>
          </p:cNvPr>
          <p:cNvSpPr>
            <a:spLocks noGrp="1"/>
          </p:cNvSpPr>
          <p:nvPr>
            <p:ph type="title"/>
          </p:nvPr>
        </p:nvSpPr>
        <p:spPr/>
        <p:txBody>
          <a:bodyPr>
            <a:normAutofit fontScale="90000"/>
          </a:bodyPr>
          <a:lstStyle/>
          <a:p>
            <a:r>
              <a:rPr lang="en-US" dirty="0"/>
              <a:t>Examples of Essential Policies</a:t>
            </a:r>
          </a:p>
        </p:txBody>
      </p:sp>
      <p:sp>
        <p:nvSpPr>
          <p:cNvPr id="3" name="Content Placeholder 2">
            <a:extLst>
              <a:ext uri="{FF2B5EF4-FFF2-40B4-BE49-F238E27FC236}">
                <a16:creationId xmlns:a16="http://schemas.microsoft.com/office/drawing/2014/main" id="{43B4CB5B-246C-32CA-8F0F-350A5A57842D}"/>
              </a:ext>
            </a:extLst>
          </p:cNvPr>
          <p:cNvSpPr>
            <a:spLocks noGrp="1"/>
          </p:cNvSpPr>
          <p:nvPr>
            <p:ph idx="1"/>
          </p:nvPr>
        </p:nvSpPr>
        <p:spPr>
          <a:xfrm>
            <a:off x="381000" y="628650"/>
            <a:ext cx="6705600" cy="4381500"/>
          </a:xfrm>
        </p:spPr>
        <p:txBody>
          <a:bodyPr>
            <a:normAutofit fontScale="92500" lnSpcReduction="20000"/>
          </a:bodyPr>
          <a:lstStyle/>
          <a:p>
            <a:pPr marL="0" indent="0">
              <a:buNone/>
            </a:pPr>
            <a:r>
              <a:rPr lang="en-US" dirty="0"/>
              <a:t>Every Cooperative Should Have These in Place</a:t>
            </a:r>
          </a:p>
          <a:p>
            <a:pPr marL="457200" lvl="1" indent="0">
              <a:buNone/>
            </a:pPr>
            <a:r>
              <a:rPr lang="en-US" dirty="0"/>
              <a:t>✅ </a:t>
            </a:r>
            <a:r>
              <a:rPr lang="en-US" b="1" dirty="0">
                <a:solidFill>
                  <a:schemeClr val="accent4">
                    <a:lumMod val="75000"/>
                  </a:schemeClr>
                </a:solidFill>
              </a:rPr>
              <a:t>Antitrust Avoidance </a:t>
            </a:r>
            <a:r>
              <a:rPr lang="en-US" dirty="0"/>
              <a:t>– prevent illegal discussion of prices or competition.</a:t>
            </a:r>
          </a:p>
          <a:p>
            <a:pPr marL="457200" lvl="1" indent="0">
              <a:buNone/>
            </a:pPr>
            <a:r>
              <a:rPr lang="en-US" dirty="0"/>
              <a:t>✅ </a:t>
            </a:r>
            <a:r>
              <a:rPr lang="en-US" b="1" dirty="0">
                <a:solidFill>
                  <a:schemeClr val="accent4">
                    <a:lumMod val="75000"/>
                  </a:schemeClr>
                </a:solidFill>
              </a:rPr>
              <a:t>Savings Reserve </a:t>
            </a:r>
            <a:r>
              <a:rPr lang="en-US" dirty="0"/>
              <a:t>– maintain six months of operating income for emergencies.</a:t>
            </a:r>
          </a:p>
          <a:p>
            <a:pPr marL="457200" lvl="1" indent="0">
              <a:buNone/>
            </a:pPr>
            <a:r>
              <a:rPr lang="en-US" dirty="0"/>
              <a:t>✅ </a:t>
            </a:r>
            <a:r>
              <a:rPr lang="en-US" b="1" dirty="0">
                <a:solidFill>
                  <a:schemeClr val="accent4">
                    <a:lumMod val="75000"/>
                  </a:schemeClr>
                </a:solidFill>
              </a:rPr>
              <a:t>Insurance Coverage </a:t>
            </a:r>
            <a:r>
              <a:rPr lang="en-US" dirty="0"/>
              <a:t>– secure D&amp;O, liability, and other needed protections.</a:t>
            </a:r>
          </a:p>
          <a:p>
            <a:pPr marL="457200" lvl="1" indent="0">
              <a:buNone/>
            </a:pPr>
            <a:r>
              <a:rPr lang="en-US" dirty="0"/>
              <a:t>✅ </a:t>
            </a:r>
            <a:r>
              <a:rPr lang="en-US" b="1" dirty="0">
                <a:solidFill>
                  <a:schemeClr val="accent4">
                    <a:lumMod val="75000"/>
                  </a:schemeClr>
                </a:solidFill>
              </a:rPr>
              <a:t>Financial Audit </a:t>
            </a:r>
            <a:r>
              <a:rPr lang="en-US" dirty="0"/>
              <a:t>– annual independent CPA review for transparency.</a:t>
            </a:r>
          </a:p>
          <a:p>
            <a:pPr marL="457200" lvl="1" indent="0">
              <a:buNone/>
            </a:pPr>
            <a:r>
              <a:rPr lang="en-US" dirty="0"/>
              <a:t>✅ </a:t>
            </a:r>
            <a:r>
              <a:rPr lang="en-US" b="1" dirty="0">
                <a:solidFill>
                  <a:schemeClr val="accent4">
                    <a:lumMod val="75000"/>
                  </a:schemeClr>
                </a:solidFill>
              </a:rPr>
              <a:t>Record Retention </a:t>
            </a:r>
            <a:r>
              <a:rPr lang="en-US" dirty="0"/>
              <a:t>– consistent schedule for digital and paper documents.</a:t>
            </a:r>
          </a:p>
          <a:p>
            <a:pPr marL="457200" lvl="1" indent="0">
              <a:buNone/>
            </a:pPr>
            <a:r>
              <a:rPr lang="en-US" dirty="0"/>
              <a:t>✅ </a:t>
            </a:r>
            <a:r>
              <a:rPr lang="en-US" b="1" dirty="0">
                <a:solidFill>
                  <a:schemeClr val="accent4">
                    <a:lumMod val="75000"/>
                  </a:schemeClr>
                </a:solidFill>
              </a:rPr>
              <a:t>CEO Evaluation </a:t>
            </a:r>
            <a:r>
              <a:rPr lang="en-US" dirty="0"/>
              <a:t>– periodic, confidential performance review process.</a:t>
            </a:r>
          </a:p>
          <a:p>
            <a:pPr marL="457200" lvl="1" indent="0">
              <a:buNone/>
            </a:pPr>
            <a:r>
              <a:rPr lang="en-US" dirty="0"/>
              <a:t>✅ </a:t>
            </a:r>
            <a:r>
              <a:rPr lang="en-US" b="1" dirty="0">
                <a:solidFill>
                  <a:schemeClr val="accent4">
                    <a:lumMod val="75000"/>
                  </a:schemeClr>
                </a:solidFill>
              </a:rPr>
              <a:t>Consent Agenda </a:t>
            </a:r>
            <a:r>
              <a:rPr lang="en-US" dirty="0"/>
              <a:t>– streamline meetings for efficiency.</a:t>
            </a:r>
          </a:p>
          <a:p>
            <a:pPr marL="457200" lvl="1" indent="0">
              <a:buNone/>
            </a:pPr>
            <a:r>
              <a:rPr lang="en-US" dirty="0"/>
              <a:t>✅ </a:t>
            </a:r>
            <a:r>
              <a:rPr lang="en-US" b="1" dirty="0">
                <a:solidFill>
                  <a:schemeClr val="accent4">
                    <a:lumMod val="75000"/>
                  </a:schemeClr>
                </a:solidFill>
              </a:rPr>
              <a:t>Logo Use / Event Policies </a:t>
            </a:r>
            <a:r>
              <a:rPr lang="en-US" dirty="0"/>
              <a:t>– manage branding and liability.</a:t>
            </a:r>
            <a:endParaRPr lang="en-US" i="1" u="sng" dirty="0"/>
          </a:p>
        </p:txBody>
      </p:sp>
    </p:spTree>
    <p:extLst>
      <p:ext uri="{BB962C8B-B14F-4D97-AF65-F5344CB8AC3E}">
        <p14:creationId xmlns:p14="http://schemas.microsoft.com/office/powerpoint/2010/main" val="28887989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832A-5EF9-B798-F6CA-C06880ED4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F42C37-C022-6818-FFB9-28AB104999BC}"/>
              </a:ext>
            </a:extLst>
          </p:cNvPr>
          <p:cNvSpPr>
            <a:spLocks noGrp="1"/>
          </p:cNvSpPr>
          <p:nvPr>
            <p:ph type="title"/>
          </p:nvPr>
        </p:nvSpPr>
        <p:spPr/>
        <p:txBody>
          <a:bodyPr>
            <a:normAutofit fontScale="90000"/>
          </a:bodyPr>
          <a:lstStyle/>
          <a:p>
            <a:r>
              <a:rPr lang="en-US" dirty="0"/>
              <a:t>Keeping Policies Alive</a:t>
            </a:r>
          </a:p>
        </p:txBody>
      </p:sp>
      <p:sp>
        <p:nvSpPr>
          <p:cNvPr id="3" name="Content Placeholder 2">
            <a:extLst>
              <a:ext uri="{FF2B5EF4-FFF2-40B4-BE49-F238E27FC236}">
                <a16:creationId xmlns:a16="http://schemas.microsoft.com/office/drawing/2014/main" id="{73431AFC-31DF-2B37-A7E8-F3B23F858B82}"/>
              </a:ext>
            </a:extLst>
          </p:cNvPr>
          <p:cNvSpPr>
            <a:spLocks noGrp="1"/>
          </p:cNvSpPr>
          <p:nvPr>
            <p:ph idx="1"/>
          </p:nvPr>
        </p:nvSpPr>
        <p:spPr>
          <a:xfrm>
            <a:off x="381000" y="628650"/>
            <a:ext cx="6705600" cy="4381500"/>
          </a:xfrm>
        </p:spPr>
        <p:txBody>
          <a:bodyPr>
            <a:normAutofit/>
          </a:bodyPr>
          <a:lstStyle/>
          <a:p>
            <a:pPr marL="0" indent="0">
              <a:buNone/>
            </a:pPr>
            <a:r>
              <a:rPr lang="en-US" dirty="0"/>
              <a:t>From Written Words to Daily Practice</a:t>
            </a:r>
          </a:p>
          <a:p>
            <a:pPr lvl="1"/>
            <a:r>
              <a:rPr lang="en-US" dirty="0"/>
              <a:t>Make policies </a:t>
            </a:r>
            <a:r>
              <a:rPr lang="en-US" b="1" dirty="0">
                <a:solidFill>
                  <a:schemeClr val="accent4">
                    <a:lumMod val="75000"/>
                  </a:schemeClr>
                </a:solidFill>
              </a:rPr>
              <a:t>accessible</a:t>
            </a:r>
            <a:r>
              <a:rPr lang="en-US" dirty="0"/>
              <a:t> to all board and staff members.</a:t>
            </a:r>
          </a:p>
          <a:p>
            <a:pPr lvl="1"/>
            <a:r>
              <a:rPr lang="en-US" dirty="0"/>
              <a:t>Link each to clear </a:t>
            </a:r>
            <a:r>
              <a:rPr lang="en-US" b="1" dirty="0">
                <a:solidFill>
                  <a:schemeClr val="accent4">
                    <a:lumMod val="75000"/>
                  </a:schemeClr>
                </a:solidFill>
              </a:rPr>
              <a:t>procedures and accountability</a:t>
            </a:r>
            <a:r>
              <a:rPr lang="en-US" dirty="0"/>
              <a:t>.</a:t>
            </a:r>
          </a:p>
          <a:p>
            <a:pPr lvl="1"/>
            <a:r>
              <a:rPr lang="en-US" dirty="0"/>
              <a:t>Annotate adoption/amendment dates for easy tracking.</a:t>
            </a:r>
          </a:p>
          <a:p>
            <a:pPr lvl="1"/>
            <a:r>
              <a:rPr lang="en-US" dirty="0"/>
              <a:t>Conduct </a:t>
            </a:r>
            <a:r>
              <a:rPr lang="en-US" b="1" dirty="0">
                <a:solidFill>
                  <a:schemeClr val="accent4">
                    <a:lumMod val="75000"/>
                  </a:schemeClr>
                </a:solidFill>
              </a:rPr>
              <a:t>sunset reviews </a:t>
            </a:r>
            <a:r>
              <a:rPr lang="en-US" dirty="0"/>
              <a:t>every 3–5 years to ensure relevance.</a:t>
            </a:r>
          </a:p>
          <a:p>
            <a:pPr lvl="1"/>
            <a:r>
              <a:rPr lang="en-US" dirty="0"/>
              <a:t>Train new board members in existing policies upon orientation.</a:t>
            </a:r>
          </a:p>
          <a:p>
            <a:pPr marL="0" indent="0">
              <a:buNone/>
            </a:pPr>
            <a:endParaRPr lang="en-US" dirty="0"/>
          </a:p>
          <a:p>
            <a:pPr marL="0" indent="0">
              <a:buNone/>
            </a:pPr>
            <a:r>
              <a:rPr lang="en-US" i="1" u="sng" dirty="0"/>
              <a:t>A policy not shared or reviewed is a policy forgotten.</a:t>
            </a:r>
          </a:p>
        </p:txBody>
      </p:sp>
    </p:spTree>
    <p:extLst>
      <p:ext uri="{BB962C8B-B14F-4D97-AF65-F5344CB8AC3E}">
        <p14:creationId xmlns:p14="http://schemas.microsoft.com/office/powerpoint/2010/main" val="40888222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54C50-09A5-8F43-D8BD-F7FFB4650B4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317A477-BF3B-C69C-9A3E-8DC19A185A60}"/>
              </a:ext>
            </a:extLst>
          </p:cNvPr>
          <p:cNvSpPr>
            <a:spLocks noGrp="1"/>
          </p:cNvSpPr>
          <p:nvPr>
            <p:ph type="body" idx="1"/>
          </p:nvPr>
        </p:nvSpPr>
        <p:spPr>
          <a:xfrm>
            <a:off x="-533400" y="38671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Purpose of Policies: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Policies serve as essential guidelines for cooperative operations, helping to interpret broader governing documents such as bylaws and mission statements, ensuring continuity in governance and protecting the organization’s integrity.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Distinction Between Policies and Procedures: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Policies are high-level guidelines that govern behavior and decision-making, while procedures are specific administrative steps that outline how to implement those policies. Understanding this distinction is crucial for effective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Process for Creating Effective Policies: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process involves identifying the need for a policy, assessing existing solutions, drafting clear and actionable rules, communicating transparently with members, and ensuring consistent enforcement while allowing for member feedback.</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Criteria for Good Rules: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Effective policies should be legal, necessary, effective, reasonable, clear, and enforceable. These characteristics ensure that policies serve their intended purpose without causing confusion or unfair treatment among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Common Policies in Cooperatives: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Important policies may include antitrust avoidance, financial audits, reserve funds, insurance coverages, record retention, and guidelines for member behavior. </a:t>
            </a: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Policy Management: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includes regular reviews, ensuring they are accessible to members, documenting changes, and educating members about their responsibilities under these policies to promote compliance and understanding.</a:t>
            </a:r>
            <a:endParaRPr lang="en-US" dirty="0"/>
          </a:p>
        </p:txBody>
      </p:sp>
    </p:spTree>
    <p:extLst>
      <p:ext uri="{BB962C8B-B14F-4D97-AF65-F5344CB8AC3E}">
        <p14:creationId xmlns:p14="http://schemas.microsoft.com/office/powerpoint/2010/main" val="35403755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8EE53-5FDB-2684-616E-0580741824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5C1878-92B5-F0CF-1EA3-77AE31C2CF9E}"/>
              </a:ext>
            </a:extLst>
          </p:cNvPr>
          <p:cNvSpPr>
            <a:spLocks noGrp="1"/>
          </p:cNvSpPr>
          <p:nvPr>
            <p:ph sz="half" idx="2"/>
          </p:nvPr>
        </p:nvSpPr>
        <p:spPr>
          <a:xfrm>
            <a:off x="228600" y="514350"/>
            <a:ext cx="6934200" cy="4400549"/>
          </a:xfrm>
        </p:spPr>
        <p:txBody>
          <a:bodyPr>
            <a:normAutofit fontScale="70000" lnSpcReduction="20000"/>
          </a:bodyPr>
          <a:lstStyle/>
          <a:p>
            <a:r>
              <a:rPr lang="en-US" sz="2200" dirty="0"/>
              <a:t>What is the primary purpose of policies in an organization's governance?</a:t>
            </a:r>
          </a:p>
          <a:p>
            <a:r>
              <a:rPr lang="en-US" sz="2200" dirty="0"/>
              <a:t>     A) To manage day-to-day operations</a:t>
            </a:r>
          </a:p>
          <a:p>
            <a:r>
              <a:rPr lang="en-US" sz="2200" dirty="0"/>
              <a:t>     B) To provide guidance on staff responsibilities</a:t>
            </a:r>
          </a:p>
          <a:p>
            <a:r>
              <a:rPr lang="en-US" sz="2200" dirty="0"/>
              <a:t>     C) To safeguard the organization's integrity and provide clear direction</a:t>
            </a:r>
          </a:p>
          <a:p>
            <a:r>
              <a:rPr lang="en-US" sz="2200" dirty="0"/>
              <a:t>     D) To amend the organization's bylaws</a:t>
            </a:r>
          </a:p>
          <a:p>
            <a:endParaRPr lang="en-US" sz="2200" dirty="0"/>
          </a:p>
          <a:p>
            <a:r>
              <a:rPr lang="en-US" sz="2200" dirty="0"/>
              <a:t>Why should policies be kept separate from bylaws in an organization?</a:t>
            </a:r>
          </a:p>
          <a:p>
            <a:r>
              <a:rPr lang="en-US" sz="2200" dirty="0"/>
              <a:t>     A) Bylaws are easier to amend compared to policies.</a:t>
            </a:r>
          </a:p>
          <a:p>
            <a:r>
              <a:rPr lang="en-US" sz="2200" dirty="0"/>
              <a:t>     B) Bylaws are administrative in nature and not relevant to governance.</a:t>
            </a:r>
          </a:p>
          <a:p>
            <a:r>
              <a:rPr lang="en-US" sz="2200" dirty="0"/>
              <a:t>     C) Policies can be adopted more easily and require fewer approvals.</a:t>
            </a:r>
          </a:p>
          <a:p>
            <a:r>
              <a:rPr lang="en-US" sz="2200" dirty="0"/>
              <a:t>     D) Bylaws should remain broad governing documents without specific policy details.</a:t>
            </a:r>
          </a:p>
          <a:p>
            <a:endParaRPr lang="en-US" sz="2200" dirty="0"/>
          </a:p>
          <a:p>
            <a:r>
              <a:rPr lang="en-US" sz="2200" dirty="0"/>
              <a:t>What are some common errors in policy adoption that organizations should avoid?</a:t>
            </a:r>
          </a:p>
          <a:p>
            <a:r>
              <a:rPr lang="en-US" sz="2200" dirty="0"/>
              <a:t>     A) Including policies in the bylaws</a:t>
            </a:r>
          </a:p>
          <a:p>
            <a:r>
              <a:rPr lang="en-US" sz="2200" dirty="0"/>
              <a:t>     B) Focusing on policy development excessively</a:t>
            </a:r>
          </a:p>
          <a:p>
            <a:r>
              <a:rPr lang="en-US" sz="2200" dirty="0"/>
              <a:t>     C) Conducting an environmental scan of other organizations</a:t>
            </a:r>
          </a:p>
          <a:p>
            <a:r>
              <a:rPr lang="en-US" sz="2200" dirty="0"/>
              <a:t>     D) Engaging in lengthy discussions to develop policies</a:t>
            </a:r>
          </a:p>
          <a:p>
            <a:endParaRPr lang="en-US" dirty="0"/>
          </a:p>
        </p:txBody>
      </p:sp>
      <p:sp>
        <p:nvSpPr>
          <p:cNvPr id="6" name="Title 5">
            <a:extLst>
              <a:ext uri="{FF2B5EF4-FFF2-40B4-BE49-F238E27FC236}">
                <a16:creationId xmlns:a16="http://schemas.microsoft.com/office/drawing/2014/main" id="{1BE42036-9C9D-DEAB-8EC4-B7755205B80C}"/>
              </a:ext>
            </a:extLst>
          </p:cNvPr>
          <p:cNvSpPr>
            <a:spLocks noGrp="1"/>
          </p:cNvSpPr>
          <p:nvPr>
            <p:ph type="title"/>
          </p:nvPr>
        </p:nvSpPr>
        <p:spPr/>
        <p:txBody>
          <a:bodyPr>
            <a:normAutofit fontScale="90000"/>
          </a:bodyPr>
          <a:lstStyle/>
          <a:p>
            <a:r>
              <a:rPr lang="en-US" dirty="0"/>
              <a:t>Chapter 10: Policies Quiz </a:t>
            </a:r>
          </a:p>
        </p:txBody>
      </p:sp>
    </p:spTree>
    <p:extLst>
      <p:ext uri="{BB962C8B-B14F-4D97-AF65-F5344CB8AC3E}">
        <p14:creationId xmlns:p14="http://schemas.microsoft.com/office/powerpoint/2010/main" val="6367591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E0D06-4EEA-CC0F-6D72-73636BA941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09CC40-3D32-69A0-8DFA-9839D45A8A28}"/>
              </a:ext>
            </a:extLst>
          </p:cNvPr>
          <p:cNvSpPr>
            <a:spLocks noGrp="1"/>
          </p:cNvSpPr>
          <p:nvPr>
            <p:ph sz="half" idx="2"/>
          </p:nvPr>
        </p:nvSpPr>
        <p:spPr>
          <a:xfrm>
            <a:off x="228600" y="514350"/>
            <a:ext cx="6934200" cy="4400549"/>
          </a:xfrm>
        </p:spPr>
        <p:txBody>
          <a:bodyPr>
            <a:normAutofit/>
          </a:bodyPr>
          <a:lstStyle/>
          <a:p>
            <a:r>
              <a:rPr lang="en-US" sz="1600" dirty="0"/>
              <a:t>What is the purpose of an antitrust avoidance policy in an organization?</a:t>
            </a:r>
          </a:p>
          <a:p>
            <a:r>
              <a:rPr lang="en-US" sz="1600" dirty="0"/>
              <a:t>     A) To encourage competitive practices and pricing discussions</a:t>
            </a:r>
          </a:p>
          <a:p>
            <a:r>
              <a:rPr lang="en-US" sz="1600" dirty="0"/>
              <a:t>     B) To prevent legal complications related to antitrust laws</a:t>
            </a:r>
          </a:p>
          <a:p>
            <a:r>
              <a:rPr lang="en-US" sz="1600" dirty="0"/>
              <a:t>     C) To promote free enterprise and competition</a:t>
            </a:r>
          </a:p>
          <a:p>
            <a:r>
              <a:rPr lang="en-US" sz="1600" dirty="0"/>
              <a:t>     D) To outline staff responsibilities in antitrust compliance</a:t>
            </a:r>
          </a:p>
          <a:p>
            <a:endParaRPr lang="en-US" sz="1600" dirty="0"/>
          </a:p>
          <a:p>
            <a:r>
              <a:rPr lang="en-US" sz="1600" dirty="0"/>
              <a:t>Why is it essential for organizations to maintain a savings reserve, as mentioned in the common policies section?</a:t>
            </a:r>
          </a:p>
          <a:p>
            <a:r>
              <a:rPr lang="en-US" sz="1600" dirty="0"/>
              <a:t>     A) To fund ongoing day-to-day operations</a:t>
            </a:r>
          </a:p>
          <a:p>
            <a:r>
              <a:rPr lang="en-US" sz="1600" dirty="0"/>
              <a:t>     B) To cover routine and expected expenses</a:t>
            </a:r>
          </a:p>
          <a:p>
            <a:r>
              <a:rPr lang="en-US" sz="1600" dirty="0"/>
              <a:t>     C) To protect the organization's financial stability during unforeseen circumstances</a:t>
            </a:r>
          </a:p>
          <a:p>
            <a:r>
              <a:rPr lang="en-US" sz="1600" dirty="0"/>
              <a:t>     D) To invest surplus funds for future growth</a:t>
            </a:r>
          </a:p>
          <a:p>
            <a:endParaRPr lang="en-US" dirty="0"/>
          </a:p>
        </p:txBody>
      </p:sp>
      <p:sp>
        <p:nvSpPr>
          <p:cNvPr id="6" name="Title 5">
            <a:extLst>
              <a:ext uri="{FF2B5EF4-FFF2-40B4-BE49-F238E27FC236}">
                <a16:creationId xmlns:a16="http://schemas.microsoft.com/office/drawing/2014/main" id="{560CEA50-FFB4-E487-953A-5575481B2949}"/>
              </a:ext>
            </a:extLst>
          </p:cNvPr>
          <p:cNvSpPr>
            <a:spLocks noGrp="1"/>
          </p:cNvSpPr>
          <p:nvPr>
            <p:ph type="title"/>
          </p:nvPr>
        </p:nvSpPr>
        <p:spPr/>
        <p:txBody>
          <a:bodyPr>
            <a:normAutofit fontScale="90000"/>
          </a:bodyPr>
          <a:lstStyle/>
          <a:p>
            <a:r>
              <a:rPr lang="en-US" dirty="0"/>
              <a:t>Chapter 10: Policies Quiz </a:t>
            </a:r>
          </a:p>
        </p:txBody>
      </p:sp>
    </p:spTree>
    <p:extLst>
      <p:ext uri="{BB962C8B-B14F-4D97-AF65-F5344CB8AC3E}">
        <p14:creationId xmlns:p14="http://schemas.microsoft.com/office/powerpoint/2010/main" val="28813597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DF990-B627-A37A-E725-47ADFF842472}"/>
            </a:ext>
          </a:extLst>
        </p:cNvPr>
        <p:cNvGrpSpPr/>
        <p:nvPr/>
      </p:nvGrpSpPr>
      <p:grpSpPr>
        <a:xfrm>
          <a:off x="0" y="0"/>
          <a:ext cx="0" cy="0"/>
          <a:chOff x="0" y="0"/>
          <a:chExt cx="0" cy="0"/>
        </a:xfrm>
      </p:grpSpPr>
      <p:pic>
        <p:nvPicPr>
          <p:cNvPr id="4" name="Picture 3" descr="A person in a white shirt&#10;&#10;AI-generated content may be incorrect.">
            <a:extLst>
              <a:ext uri="{FF2B5EF4-FFF2-40B4-BE49-F238E27FC236}">
                <a16:creationId xmlns:a16="http://schemas.microsoft.com/office/drawing/2014/main" id="{84BCBB51-BE24-2F71-7DDD-D27C65EC1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72"/>
            <a:ext cx="9144000" cy="5113955"/>
          </a:xfrm>
          <a:prstGeom prst="rect">
            <a:avLst/>
          </a:prstGeom>
        </p:spPr>
      </p:pic>
    </p:spTree>
    <p:extLst>
      <p:ext uri="{BB962C8B-B14F-4D97-AF65-F5344CB8AC3E}">
        <p14:creationId xmlns:p14="http://schemas.microsoft.com/office/powerpoint/2010/main" val="13362194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7F12-576E-1245-0937-BAEFFDA513C1}"/>
              </a:ext>
            </a:extLst>
          </p:cNvPr>
          <p:cNvSpPr>
            <a:spLocks noGrp="1"/>
          </p:cNvSpPr>
          <p:nvPr>
            <p:ph type="title"/>
          </p:nvPr>
        </p:nvSpPr>
        <p:spPr/>
        <p:txBody>
          <a:bodyPr>
            <a:normAutofit fontScale="90000"/>
          </a:bodyPr>
          <a:lstStyle/>
          <a:p>
            <a:r>
              <a:rPr lang="en-US" dirty="0"/>
              <a:t>Why Rules Matter</a:t>
            </a:r>
          </a:p>
        </p:txBody>
      </p:sp>
      <p:sp>
        <p:nvSpPr>
          <p:cNvPr id="3" name="Content Placeholder 2">
            <a:extLst>
              <a:ext uri="{FF2B5EF4-FFF2-40B4-BE49-F238E27FC236}">
                <a16:creationId xmlns:a16="http://schemas.microsoft.com/office/drawing/2014/main" id="{26712E37-2F34-B61E-9C2D-766885578DBE}"/>
              </a:ext>
            </a:extLst>
          </p:cNvPr>
          <p:cNvSpPr>
            <a:spLocks noGrp="1"/>
          </p:cNvSpPr>
          <p:nvPr>
            <p:ph idx="1"/>
          </p:nvPr>
        </p:nvSpPr>
        <p:spPr>
          <a:xfrm>
            <a:off x="381000" y="628649"/>
            <a:ext cx="6705600" cy="4394597"/>
          </a:xfrm>
        </p:spPr>
        <p:txBody>
          <a:bodyPr>
            <a:normAutofit lnSpcReduction="10000"/>
          </a:bodyPr>
          <a:lstStyle/>
          <a:p>
            <a:pPr marL="0" indent="0">
              <a:buNone/>
            </a:pPr>
            <a:r>
              <a:rPr lang="en-US" dirty="0"/>
              <a:t>The Foundation of Harmony in Cooperative Living</a:t>
            </a:r>
          </a:p>
          <a:p>
            <a:pPr lvl="1"/>
            <a:r>
              <a:rPr lang="en-US" dirty="0"/>
              <a:t>Rules preserve </a:t>
            </a:r>
            <a:r>
              <a:rPr lang="en-US" b="1" dirty="0">
                <a:solidFill>
                  <a:schemeClr val="accent4">
                    <a:lumMod val="75000"/>
                  </a:schemeClr>
                </a:solidFill>
              </a:rPr>
              <a:t>aesthetics</a:t>
            </a:r>
            <a:r>
              <a:rPr lang="en-US" dirty="0"/>
              <a:t> and protect </a:t>
            </a:r>
            <a:r>
              <a:rPr lang="en-US" b="1" dirty="0">
                <a:solidFill>
                  <a:schemeClr val="accent4">
                    <a:lumMod val="75000"/>
                  </a:schemeClr>
                </a:solidFill>
              </a:rPr>
              <a:t>property values</a:t>
            </a:r>
            <a:r>
              <a:rPr lang="en-US" dirty="0"/>
              <a:t>.</a:t>
            </a:r>
          </a:p>
          <a:p>
            <a:pPr lvl="1"/>
            <a:r>
              <a:rPr lang="en-US" dirty="0"/>
              <a:t>They enforce </a:t>
            </a:r>
            <a:r>
              <a:rPr lang="en-US" b="1" dirty="0">
                <a:solidFill>
                  <a:schemeClr val="accent4">
                    <a:lumMod val="75000"/>
                  </a:schemeClr>
                </a:solidFill>
              </a:rPr>
              <a:t>governing documents </a:t>
            </a:r>
            <a:r>
              <a:rPr lang="en-US" dirty="0"/>
              <a:t>(CC&amp;Rs, bylaws, policies).</a:t>
            </a:r>
          </a:p>
          <a:p>
            <a:pPr lvl="1"/>
            <a:r>
              <a:rPr lang="en-US" dirty="0"/>
              <a:t>Ensure </a:t>
            </a:r>
            <a:r>
              <a:rPr lang="en-US" b="1" dirty="0">
                <a:solidFill>
                  <a:schemeClr val="accent4">
                    <a:lumMod val="75000"/>
                  </a:schemeClr>
                </a:solidFill>
              </a:rPr>
              <a:t>responsible use and maintenance </a:t>
            </a:r>
            <a:r>
              <a:rPr lang="en-US" dirty="0"/>
              <a:t>of common areas.</a:t>
            </a:r>
          </a:p>
          <a:p>
            <a:pPr lvl="1"/>
            <a:r>
              <a:rPr lang="en-US" dirty="0"/>
              <a:t>Promote </a:t>
            </a:r>
            <a:r>
              <a:rPr lang="en-US" b="1" dirty="0">
                <a:solidFill>
                  <a:schemeClr val="accent4">
                    <a:lumMod val="75000"/>
                  </a:schemeClr>
                </a:solidFill>
              </a:rPr>
              <a:t>fairness, safety, and consistency </a:t>
            </a:r>
            <a:r>
              <a:rPr lang="en-US" dirty="0"/>
              <a:t>across the community.</a:t>
            </a:r>
          </a:p>
          <a:p>
            <a:pPr lvl="1"/>
            <a:r>
              <a:rPr lang="en-US" dirty="0"/>
              <a:t>Good rules protect both the </a:t>
            </a:r>
            <a:r>
              <a:rPr lang="en-US" b="1" dirty="0">
                <a:solidFill>
                  <a:schemeClr val="accent4">
                    <a:lumMod val="75000"/>
                  </a:schemeClr>
                </a:solidFill>
              </a:rPr>
              <a:t>individual member </a:t>
            </a:r>
            <a:r>
              <a:rPr lang="en-US" dirty="0"/>
              <a:t>and the </a:t>
            </a:r>
            <a:r>
              <a:rPr lang="en-US" b="1" dirty="0">
                <a:solidFill>
                  <a:schemeClr val="accent4">
                    <a:lumMod val="75000"/>
                  </a:schemeClr>
                </a:solidFill>
              </a:rPr>
              <a:t>collective community.</a:t>
            </a:r>
          </a:p>
          <a:p>
            <a:endParaRPr lang="en-US" dirty="0"/>
          </a:p>
          <a:p>
            <a:pPr marL="0" indent="0">
              <a:buNone/>
            </a:pPr>
            <a:r>
              <a:rPr lang="en-US" i="1" u="sng" dirty="0"/>
              <a:t>Rules aren’t restrictions — they’re tools for harmony and shared respect.</a:t>
            </a:r>
          </a:p>
        </p:txBody>
      </p:sp>
    </p:spTree>
    <p:extLst>
      <p:ext uri="{BB962C8B-B14F-4D97-AF65-F5344CB8AC3E}">
        <p14:creationId xmlns:p14="http://schemas.microsoft.com/office/powerpoint/2010/main" val="13492788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C8696-97EB-3E7B-63A0-C73AEA871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BAE6C-C5E5-0CC4-0F36-3DBF8D7808CE}"/>
              </a:ext>
            </a:extLst>
          </p:cNvPr>
          <p:cNvSpPr>
            <a:spLocks noGrp="1"/>
          </p:cNvSpPr>
          <p:nvPr>
            <p:ph type="title"/>
          </p:nvPr>
        </p:nvSpPr>
        <p:spPr/>
        <p:txBody>
          <a:bodyPr>
            <a:normAutofit fontScale="90000"/>
          </a:bodyPr>
          <a:lstStyle/>
          <a:p>
            <a:r>
              <a:rPr lang="en-US" dirty="0"/>
              <a:t>The Rule-Making Process</a:t>
            </a:r>
          </a:p>
        </p:txBody>
      </p:sp>
      <p:sp>
        <p:nvSpPr>
          <p:cNvPr id="3" name="Content Placeholder 2">
            <a:extLst>
              <a:ext uri="{FF2B5EF4-FFF2-40B4-BE49-F238E27FC236}">
                <a16:creationId xmlns:a16="http://schemas.microsoft.com/office/drawing/2014/main" id="{0F9DBB46-11CF-F367-B164-9BFA6ABDC22C}"/>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Title: Creating Rules that Work — and Last</a:t>
            </a:r>
          </a:p>
          <a:p>
            <a:pPr lvl="1"/>
            <a:r>
              <a:rPr lang="en-US" b="1" dirty="0">
                <a:solidFill>
                  <a:schemeClr val="accent4">
                    <a:lumMod val="75000"/>
                  </a:schemeClr>
                </a:solidFill>
              </a:rPr>
              <a:t>Identify the Issue: </a:t>
            </a:r>
            <a:r>
              <a:rPr lang="en-US" dirty="0"/>
              <a:t>Focus on real problems or gaps in existing rules.</a:t>
            </a:r>
          </a:p>
          <a:p>
            <a:pPr lvl="1"/>
            <a:r>
              <a:rPr lang="en-US" b="1" dirty="0">
                <a:solidFill>
                  <a:schemeClr val="accent4">
                    <a:lumMod val="75000"/>
                  </a:schemeClr>
                </a:solidFill>
              </a:rPr>
              <a:t>Check Authority: </a:t>
            </a:r>
            <a:r>
              <a:rPr lang="en-US" dirty="0"/>
              <a:t>Ensure the co-op has legal and governing authority.</a:t>
            </a:r>
          </a:p>
          <a:p>
            <a:pPr lvl="1"/>
            <a:r>
              <a:rPr lang="en-US" b="1" dirty="0">
                <a:solidFill>
                  <a:schemeClr val="accent4">
                    <a:lumMod val="75000"/>
                  </a:schemeClr>
                </a:solidFill>
              </a:rPr>
              <a:t>Draft Clearly: </a:t>
            </a:r>
            <a:r>
              <a:rPr lang="en-US" dirty="0"/>
              <a:t>Specify what behavior is expected, when it applies, and penalties.</a:t>
            </a:r>
          </a:p>
          <a:p>
            <a:pPr lvl="1"/>
            <a:r>
              <a:rPr lang="en-US" b="1" dirty="0">
                <a:solidFill>
                  <a:schemeClr val="accent4">
                    <a:lumMod val="75000"/>
                  </a:schemeClr>
                </a:solidFill>
              </a:rPr>
              <a:t>Engage Residents: </a:t>
            </a:r>
            <a:r>
              <a:rPr lang="en-US" dirty="0"/>
              <a:t>Communicate openly, share drafts, and gather feedback.</a:t>
            </a:r>
          </a:p>
          <a:p>
            <a:pPr lvl="1"/>
            <a:r>
              <a:rPr lang="en-US" b="1" dirty="0">
                <a:solidFill>
                  <a:schemeClr val="accent4">
                    <a:lumMod val="75000"/>
                  </a:schemeClr>
                </a:solidFill>
              </a:rPr>
              <a:t>Adopt &amp; Notify: </a:t>
            </a:r>
            <a:r>
              <a:rPr lang="en-US" dirty="0"/>
              <a:t>Approve formally, then provide a 30-day notice before enforcement.</a:t>
            </a:r>
          </a:p>
          <a:p>
            <a:pPr lvl="1"/>
            <a:r>
              <a:rPr lang="en-US" b="1" dirty="0">
                <a:solidFill>
                  <a:schemeClr val="accent4">
                    <a:lumMod val="75000"/>
                  </a:schemeClr>
                </a:solidFill>
              </a:rPr>
              <a:t>Enforce Fairly: </a:t>
            </a:r>
            <a:r>
              <a:rPr lang="en-US" dirty="0"/>
              <a:t>Apply rules consistently and equally to all residents.</a:t>
            </a:r>
          </a:p>
          <a:p>
            <a:pPr marL="0" indent="0">
              <a:buNone/>
            </a:pPr>
            <a:r>
              <a:rPr lang="en-US" i="1" u="sng" dirty="0"/>
              <a:t>Transparency + Participation = Compliance.</a:t>
            </a:r>
          </a:p>
        </p:txBody>
      </p:sp>
    </p:spTree>
    <p:extLst>
      <p:ext uri="{BB962C8B-B14F-4D97-AF65-F5344CB8AC3E}">
        <p14:creationId xmlns:p14="http://schemas.microsoft.com/office/powerpoint/2010/main" val="13931369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48893-AE2C-0835-BD42-DEF57A7E38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FA1AE-E9AB-C628-4704-DDD65E78B929}"/>
              </a:ext>
            </a:extLst>
          </p:cNvPr>
          <p:cNvSpPr>
            <a:spLocks noGrp="1"/>
          </p:cNvSpPr>
          <p:nvPr>
            <p:ph type="title"/>
          </p:nvPr>
        </p:nvSpPr>
        <p:spPr/>
        <p:txBody>
          <a:bodyPr>
            <a:normAutofit fontScale="90000"/>
          </a:bodyPr>
          <a:lstStyle/>
          <a:p>
            <a:r>
              <a:rPr lang="en-US" dirty="0"/>
              <a:t>Characteristics of Effective Rules</a:t>
            </a:r>
          </a:p>
        </p:txBody>
      </p:sp>
      <p:sp>
        <p:nvSpPr>
          <p:cNvPr id="3" name="Content Placeholder 2">
            <a:extLst>
              <a:ext uri="{FF2B5EF4-FFF2-40B4-BE49-F238E27FC236}">
                <a16:creationId xmlns:a16="http://schemas.microsoft.com/office/drawing/2014/main" id="{BB6E6F80-B983-CD35-96D2-3523ED541B5F}"/>
              </a:ext>
            </a:extLst>
          </p:cNvPr>
          <p:cNvSpPr>
            <a:spLocks noGrp="1"/>
          </p:cNvSpPr>
          <p:nvPr>
            <p:ph idx="1"/>
          </p:nvPr>
        </p:nvSpPr>
        <p:spPr>
          <a:xfrm>
            <a:off x="381000" y="628649"/>
            <a:ext cx="6705600" cy="4394597"/>
          </a:xfrm>
        </p:spPr>
        <p:txBody>
          <a:bodyPr>
            <a:normAutofit/>
          </a:bodyPr>
          <a:lstStyle/>
          <a:p>
            <a:pPr marL="0" indent="0">
              <a:buNone/>
            </a:pPr>
            <a:r>
              <a:rPr lang="en-US" dirty="0"/>
              <a:t>What Makes a Rule “Good”</a:t>
            </a:r>
          </a:p>
          <a:p>
            <a:pPr marL="457200" lvl="1" indent="0">
              <a:buNone/>
            </a:pPr>
            <a:r>
              <a:rPr lang="en-US" dirty="0"/>
              <a:t>✅ </a:t>
            </a:r>
            <a:r>
              <a:rPr lang="en-US" b="1" dirty="0">
                <a:solidFill>
                  <a:schemeClr val="accent4">
                    <a:lumMod val="75000"/>
                  </a:schemeClr>
                </a:solidFill>
              </a:rPr>
              <a:t>Legal </a:t>
            </a:r>
            <a:r>
              <a:rPr lang="en-US" dirty="0"/>
              <a:t>— Aligned with federal, state, and local laws.</a:t>
            </a:r>
          </a:p>
          <a:p>
            <a:pPr marL="457200" lvl="1" indent="0">
              <a:buNone/>
            </a:pPr>
            <a:r>
              <a:rPr lang="en-US" dirty="0"/>
              <a:t>✅</a:t>
            </a:r>
            <a:r>
              <a:rPr lang="en-US" b="1" dirty="0">
                <a:solidFill>
                  <a:schemeClr val="accent4">
                    <a:lumMod val="75000"/>
                  </a:schemeClr>
                </a:solidFill>
              </a:rPr>
              <a:t> Necessary </a:t>
            </a:r>
            <a:r>
              <a:rPr lang="en-US" dirty="0"/>
              <a:t>— Addresses genuine community needs.</a:t>
            </a:r>
          </a:p>
          <a:p>
            <a:pPr marL="457200" lvl="1" indent="0">
              <a:buNone/>
            </a:pPr>
            <a:r>
              <a:rPr lang="en-US" dirty="0"/>
              <a:t>✅ </a:t>
            </a:r>
            <a:r>
              <a:rPr lang="en-US" b="1" dirty="0">
                <a:solidFill>
                  <a:schemeClr val="accent4">
                    <a:lumMod val="75000"/>
                  </a:schemeClr>
                </a:solidFill>
              </a:rPr>
              <a:t>Effective</a:t>
            </a:r>
            <a:r>
              <a:rPr lang="en-US" dirty="0"/>
              <a:t> — Achieves intended outcomes.</a:t>
            </a:r>
          </a:p>
          <a:p>
            <a:pPr marL="457200" lvl="1" indent="0">
              <a:buNone/>
            </a:pPr>
            <a:r>
              <a:rPr lang="en-US" dirty="0"/>
              <a:t>✅ </a:t>
            </a:r>
            <a:r>
              <a:rPr lang="en-US" b="1" dirty="0">
                <a:solidFill>
                  <a:schemeClr val="accent4">
                    <a:lumMod val="75000"/>
                  </a:schemeClr>
                </a:solidFill>
              </a:rPr>
              <a:t>Reasonable </a:t>
            </a:r>
            <a:r>
              <a:rPr lang="en-US" dirty="0"/>
              <a:t>— Fair, practical, and easy to follow.</a:t>
            </a:r>
          </a:p>
          <a:p>
            <a:pPr marL="457200" lvl="1" indent="0">
              <a:buNone/>
            </a:pPr>
            <a:r>
              <a:rPr lang="en-US" dirty="0"/>
              <a:t>✅</a:t>
            </a:r>
            <a:r>
              <a:rPr lang="en-US" b="1" dirty="0">
                <a:solidFill>
                  <a:schemeClr val="accent4">
                    <a:lumMod val="75000"/>
                  </a:schemeClr>
                </a:solidFill>
              </a:rPr>
              <a:t> Clear </a:t>
            </a:r>
            <a:r>
              <a:rPr lang="en-US" dirty="0"/>
              <a:t>— No ambiguity; simple language.</a:t>
            </a:r>
          </a:p>
          <a:p>
            <a:pPr marL="457200" lvl="1" indent="0">
              <a:buNone/>
            </a:pPr>
            <a:r>
              <a:rPr lang="en-US" dirty="0"/>
              <a:t>✅ </a:t>
            </a:r>
            <a:r>
              <a:rPr lang="en-US" b="1" dirty="0">
                <a:solidFill>
                  <a:schemeClr val="accent4">
                    <a:lumMod val="75000"/>
                  </a:schemeClr>
                </a:solidFill>
              </a:rPr>
              <a:t>Enforceable</a:t>
            </a:r>
            <a:r>
              <a:rPr lang="en-US" dirty="0"/>
              <a:t> — Can be applied uniformly.</a:t>
            </a:r>
          </a:p>
          <a:p>
            <a:pPr marL="0" indent="0">
              <a:buNone/>
            </a:pPr>
            <a:endParaRPr lang="en-US" dirty="0"/>
          </a:p>
          <a:p>
            <a:pPr marL="0" indent="0">
              <a:buNone/>
            </a:pPr>
            <a:r>
              <a:rPr lang="en-US" b="1" i="1" u="sng" dirty="0">
                <a:solidFill>
                  <a:schemeClr val="accent4">
                    <a:lumMod val="75000"/>
                  </a:schemeClr>
                </a:solidFill>
              </a:rPr>
              <a:t>Pro Tip</a:t>
            </a:r>
            <a:r>
              <a:rPr lang="en-US" i="1" u="sng" dirty="0"/>
              <a:t>: Review rules regularly. Laws and community needs evolve — your rules should too.</a:t>
            </a:r>
          </a:p>
        </p:txBody>
      </p:sp>
    </p:spTree>
    <p:extLst>
      <p:ext uri="{BB962C8B-B14F-4D97-AF65-F5344CB8AC3E}">
        <p14:creationId xmlns:p14="http://schemas.microsoft.com/office/powerpoint/2010/main" val="40542832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2506F-D799-5A68-5526-6F0D55E05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97291-3599-5ADA-F7BF-079644918C35}"/>
              </a:ext>
            </a:extLst>
          </p:cNvPr>
          <p:cNvSpPr>
            <a:spLocks noGrp="1"/>
          </p:cNvSpPr>
          <p:nvPr>
            <p:ph type="title"/>
          </p:nvPr>
        </p:nvSpPr>
        <p:spPr/>
        <p:txBody>
          <a:bodyPr>
            <a:normAutofit fontScale="90000"/>
          </a:bodyPr>
          <a:lstStyle/>
          <a:p>
            <a:r>
              <a:rPr lang="en-US" dirty="0"/>
              <a:t>Encouraging Voluntary Compliance</a:t>
            </a:r>
          </a:p>
        </p:txBody>
      </p:sp>
      <p:sp>
        <p:nvSpPr>
          <p:cNvPr id="3" name="Content Placeholder 2">
            <a:extLst>
              <a:ext uri="{FF2B5EF4-FFF2-40B4-BE49-F238E27FC236}">
                <a16:creationId xmlns:a16="http://schemas.microsoft.com/office/drawing/2014/main" id="{714ECB31-1147-789D-02FC-7CC441456438}"/>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Fostering Cooperation Over Conflict</a:t>
            </a:r>
          </a:p>
          <a:p>
            <a:pPr lvl="1"/>
            <a:r>
              <a:rPr lang="en-US" b="1" dirty="0">
                <a:solidFill>
                  <a:schemeClr val="accent4">
                    <a:lumMod val="75000"/>
                  </a:schemeClr>
                </a:solidFill>
              </a:rPr>
              <a:t>Educate: </a:t>
            </a:r>
            <a:r>
              <a:rPr lang="en-US" dirty="0"/>
              <a:t>Orient new residents on rules and their purpose.</a:t>
            </a:r>
          </a:p>
          <a:p>
            <a:pPr lvl="1"/>
            <a:r>
              <a:rPr lang="en-US" b="1" dirty="0">
                <a:solidFill>
                  <a:schemeClr val="accent4">
                    <a:lumMod val="75000"/>
                  </a:schemeClr>
                </a:solidFill>
              </a:rPr>
              <a:t>Explain Intent: </a:t>
            </a:r>
            <a:r>
              <a:rPr lang="en-US" dirty="0"/>
              <a:t>Reinforce that rules exist to protect—not punish.</a:t>
            </a:r>
          </a:p>
          <a:p>
            <a:pPr lvl="1"/>
            <a:r>
              <a:rPr lang="en-US" b="1" dirty="0">
                <a:solidFill>
                  <a:schemeClr val="accent4">
                    <a:lumMod val="75000"/>
                  </a:schemeClr>
                </a:solidFill>
              </a:rPr>
              <a:t>Seek Input: </a:t>
            </a:r>
            <a:r>
              <a:rPr lang="en-US" dirty="0"/>
              <a:t>Invite feedback through committees and surveys.</a:t>
            </a:r>
          </a:p>
          <a:p>
            <a:pPr lvl="1"/>
            <a:r>
              <a:rPr lang="en-US" b="1" dirty="0">
                <a:solidFill>
                  <a:schemeClr val="accent4">
                    <a:lumMod val="75000"/>
                  </a:schemeClr>
                </a:solidFill>
              </a:rPr>
              <a:t>Communicate Often: </a:t>
            </a:r>
            <a:r>
              <a:rPr lang="en-US" dirty="0"/>
              <a:t>Use newsletters, websites, and postings.</a:t>
            </a:r>
          </a:p>
          <a:p>
            <a:pPr lvl="1"/>
            <a:r>
              <a:rPr lang="en-US" b="1" dirty="0">
                <a:solidFill>
                  <a:schemeClr val="accent4">
                    <a:lumMod val="75000"/>
                  </a:schemeClr>
                </a:solidFill>
              </a:rPr>
              <a:t>Be Consistent: </a:t>
            </a:r>
            <a:r>
              <a:rPr lang="en-US" dirty="0"/>
              <a:t>Apply the same standards to everyone.</a:t>
            </a:r>
          </a:p>
          <a:p>
            <a:pPr lvl="1"/>
            <a:r>
              <a:rPr lang="en-US" b="1" dirty="0">
                <a:solidFill>
                  <a:schemeClr val="accent4">
                    <a:lumMod val="75000"/>
                  </a:schemeClr>
                </a:solidFill>
              </a:rPr>
              <a:t>Support Staff: </a:t>
            </a:r>
            <a:r>
              <a:rPr lang="en-US" dirty="0"/>
              <a:t>Empower enforcement with board backing.</a:t>
            </a:r>
          </a:p>
          <a:p>
            <a:pPr marL="0" indent="0">
              <a:buNone/>
            </a:pPr>
            <a:endParaRPr lang="en-US" dirty="0"/>
          </a:p>
          <a:p>
            <a:pPr marL="0" indent="0">
              <a:buNone/>
            </a:pPr>
            <a:r>
              <a:rPr lang="en-US" i="1" u="sng" dirty="0"/>
              <a:t>When residents feel heard, they’re more likely to comply willingly.</a:t>
            </a:r>
          </a:p>
        </p:txBody>
      </p:sp>
    </p:spTree>
    <p:extLst>
      <p:ext uri="{BB962C8B-B14F-4D97-AF65-F5344CB8AC3E}">
        <p14:creationId xmlns:p14="http://schemas.microsoft.com/office/powerpoint/2010/main" val="12155854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1531-BA43-07F0-E781-CD18474F4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9A36E-B2D6-CE85-3665-B82F860BDE6F}"/>
              </a:ext>
            </a:extLst>
          </p:cNvPr>
          <p:cNvSpPr>
            <a:spLocks noGrp="1"/>
          </p:cNvSpPr>
          <p:nvPr>
            <p:ph type="title"/>
          </p:nvPr>
        </p:nvSpPr>
        <p:spPr/>
        <p:txBody>
          <a:bodyPr>
            <a:normAutofit fontScale="90000"/>
          </a:bodyPr>
          <a:lstStyle/>
          <a:p>
            <a:r>
              <a:rPr lang="en-US" dirty="0"/>
              <a:t>Continuous Evaluation &amp; Improvement</a:t>
            </a:r>
          </a:p>
        </p:txBody>
      </p:sp>
      <p:sp>
        <p:nvSpPr>
          <p:cNvPr id="3" name="Content Placeholder 2">
            <a:extLst>
              <a:ext uri="{FF2B5EF4-FFF2-40B4-BE49-F238E27FC236}">
                <a16:creationId xmlns:a16="http://schemas.microsoft.com/office/drawing/2014/main" id="{6F56B6D2-064D-1005-1333-B0C677CA64B0}"/>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Fostering Cooperation Over Conflict</a:t>
            </a:r>
          </a:p>
          <a:p>
            <a:pPr lvl="1"/>
            <a:r>
              <a:rPr lang="en-US" b="1" dirty="0">
                <a:solidFill>
                  <a:schemeClr val="accent4">
                    <a:lumMod val="75000"/>
                  </a:schemeClr>
                </a:solidFill>
              </a:rPr>
              <a:t>Educate</a:t>
            </a:r>
            <a:r>
              <a:rPr lang="en-US" dirty="0"/>
              <a:t>: Orient new residents on rules and their purpose.</a:t>
            </a:r>
          </a:p>
          <a:p>
            <a:pPr lvl="1"/>
            <a:r>
              <a:rPr lang="en-US" b="1" dirty="0">
                <a:solidFill>
                  <a:schemeClr val="accent4">
                    <a:lumMod val="75000"/>
                  </a:schemeClr>
                </a:solidFill>
              </a:rPr>
              <a:t>Explain Intent: </a:t>
            </a:r>
            <a:r>
              <a:rPr lang="en-US" dirty="0"/>
              <a:t>Reinforce that rules exist to protect—not punish.</a:t>
            </a:r>
          </a:p>
          <a:p>
            <a:pPr lvl="1"/>
            <a:r>
              <a:rPr lang="en-US" b="1" dirty="0">
                <a:solidFill>
                  <a:schemeClr val="accent4">
                    <a:lumMod val="75000"/>
                  </a:schemeClr>
                </a:solidFill>
              </a:rPr>
              <a:t>Seek Input: </a:t>
            </a:r>
            <a:r>
              <a:rPr lang="en-US" dirty="0"/>
              <a:t>Invite feedback through committees and surveys.</a:t>
            </a:r>
          </a:p>
          <a:p>
            <a:pPr lvl="1"/>
            <a:r>
              <a:rPr lang="en-US" b="1" dirty="0">
                <a:solidFill>
                  <a:schemeClr val="accent4">
                    <a:lumMod val="75000"/>
                  </a:schemeClr>
                </a:solidFill>
              </a:rPr>
              <a:t>Communicate Often: </a:t>
            </a:r>
            <a:r>
              <a:rPr lang="en-US" dirty="0"/>
              <a:t>Use newsletters, websites, and postings.</a:t>
            </a:r>
          </a:p>
          <a:p>
            <a:pPr lvl="1"/>
            <a:r>
              <a:rPr lang="en-US" b="1" dirty="0">
                <a:solidFill>
                  <a:schemeClr val="accent4">
                    <a:lumMod val="75000"/>
                  </a:schemeClr>
                </a:solidFill>
              </a:rPr>
              <a:t>Be Consistent: </a:t>
            </a:r>
            <a:r>
              <a:rPr lang="en-US" dirty="0"/>
              <a:t>Apply the same standards to everyone.</a:t>
            </a:r>
          </a:p>
          <a:p>
            <a:pPr lvl="1"/>
            <a:r>
              <a:rPr lang="en-US" b="1" dirty="0">
                <a:solidFill>
                  <a:schemeClr val="accent4">
                    <a:lumMod val="75000"/>
                  </a:schemeClr>
                </a:solidFill>
              </a:rPr>
              <a:t>Support Staff: </a:t>
            </a:r>
            <a:r>
              <a:rPr lang="en-US" dirty="0"/>
              <a:t>Empower enforcement with board backing.</a:t>
            </a:r>
          </a:p>
          <a:p>
            <a:pPr marL="0" indent="0">
              <a:buNone/>
            </a:pPr>
            <a:endParaRPr lang="en-US" dirty="0"/>
          </a:p>
          <a:p>
            <a:pPr marL="0" indent="0">
              <a:buNone/>
            </a:pPr>
            <a:r>
              <a:rPr lang="en-US" i="1" u="sng" dirty="0"/>
              <a:t>When residents feel heard, they’re more likely to comply willingly..</a:t>
            </a:r>
          </a:p>
        </p:txBody>
      </p:sp>
    </p:spTree>
    <p:extLst>
      <p:ext uri="{BB962C8B-B14F-4D97-AF65-F5344CB8AC3E}">
        <p14:creationId xmlns:p14="http://schemas.microsoft.com/office/powerpoint/2010/main" val="520712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2DDEA-E8DD-3AFA-19BA-50447A9CA1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52569-2DC3-F5E5-48A5-9B5AD671EE45}"/>
              </a:ext>
            </a:extLst>
          </p:cNvPr>
          <p:cNvSpPr>
            <a:spLocks noGrp="1"/>
          </p:cNvSpPr>
          <p:nvPr>
            <p:ph type="title"/>
          </p:nvPr>
        </p:nvSpPr>
        <p:spPr/>
        <p:txBody>
          <a:bodyPr>
            <a:normAutofit fontScale="90000"/>
          </a:bodyPr>
          <a:lstStyle/>
          <a:p>
            <a:r>
              <a:rPr lang="en-US" dirty="0"/>
              <a:t>Continuous Evaluation &amp; Improvement</a:t>
            </a:r>
          </a:p>
        </p:txBody>
      </p:sp>
      <p:sp>
        <p:nvSpPr>
          <p:cNvPr id="3" name="Content Placeholder 2">
            <a:extLst>
              <a:ext uri="{FF2B5EF4-FFF2-40B4-BE49-F238E27FC236}">
                <a16:creationId xmlns:a16="http://schemas.microsoft.com/office/drawing/2014/main" id="{EE908323-288E-A266-43BD-23BE6EE42D25}"/>
              </a:ext>
            </a:extLst>
          </p:cNvPr>
          <p:cNvSpPr>
            <a:spLocks noGrp="1"/>
          </p:cNvSpPr>
          <p:nvPr>
            <p:ph idx="1"/>
          </p:nvPr>
        </p:nvSpPr>
        <p:spPr>
          <a:xfrm>
            <a:off x="381000" y="628649"/>
            <a:ext cx="6705600" cy="4394597"/>
          </a:xfrm>
        </p:spPr>
        <p:txBody>
          <a:bodyPr>
            <a:normAutofit lnSpcReduction="10000"/>
          </a:bodyPr>
          <a:lstStyle/>
          <a:p>
            <a:pPr marL="0" indent="0">
              <a:buNone/>
            </a:pPr>
            <a:r>
              <a:rPr lang="en-US" dirty="0"/>
              <a:t>Keeping Rules Relevant and Fair</a:t>
            </a:r>
          </a:p>
          <a:p>
            <a:pPr lvl="1"/>
            <a:r>
              <a:rPr lang="en-US" dirty="0"/>
              <a:t>Regularly </a:t>
            </a:r>
            <a:r>
              <a:rPr lang="en-US" b="1" dirty="0">
                <a:solidFill>
                  <a:schemeClr val="accent4">
                    <a:lumMod val="75000"/>
                  </a:schemeClr>
                </a:solidFill>
              </a:rPr>
              <a:t>review and update </a:t>
            </a:r>
            <a:r>
              <a:rPr lang="en-US" dirty="0"/>
              <a:t>rules with legal and management guidance.</a:t>
            </a:r>
          </a:p>
          <a:p>
            <a:pPr lvl="1"/>
            <a:r>
              <a:rPr lang="en-US" b="1" dirty="0">
                <a:solidFill>
                  <a:schemeClr val="accent4">
                    <a:lumMod val="75000"/>
                  </a:schemeClr>
                </a:solidFill>
              </a:rPr>
              <a:t>Eliminate outdated </a:t>
            </a:r>
            <a:r>
              <a:rPr lang="en-US" dirty="0"/>
              <a:t>or unnecessary regulations.</a:t>
            </a:r>
          </a:p>
          <a:p>
            <a:pPr lvl="1"/>
            <a:r>
              <a:rPr lang="en-US" dirty="0"/>
              <a:t>Assess if rules still </a:t>
            </a:r>
            <a:r>
              <a:rPr lang="en-US" b="1" dirty="0">
                <a:solidFill>
                  <a:schemeClr val="accent4">
                    <a:lumMod val="75000"/>
                  </a:schemeClr>
                </a:solidFill>
              </a:rPr>
              <a:t>enhance resident life and community reputation.</a:t>
            </a:r>
          </a:p>
          <a:p>
            <a:pPr lvl="1"/>
            <a:r>
              <a:rPr lang="en-US" dirty="0"/>
              <a:t>Communicate all </a:t>
            </a:r>
            <a:r>
              <a:rPr lang="en-US" b="1" dirty="0">
                <a:solidFill>
                  <a:schemeClr val="accent4">
                    <a:lumMod val="75000"/>
                  </a:schemeClr>
                </a:solidFill>
              </a:rPr>
              <a:t>changes clearly and promptly</a:t>
            </a:r>
            <a:r>
              <a:rPr lang="en-US" dirty="0"/>
              <a:t>.</a:t>
            </a:r>
          </a:p>
          <a:p>
            <a:pPr lvl="1"/>
            <a:r>
              <a:rPr lang="en-US" dirty="0"/>
              <a:t>Reinforce that cooperative rules evolve with the community’s needs.</a:t>
            </a:r>
          </a:p>
          <a:p>
            <a:pPr marL="0" indent="0">
              <a:buNone/>
            </a:pPr>
            <a:endParaRPr lang="en-US" dirty="0"/>
          </a:p>
          <a:p>
            <a:pPr marL="0" indent="0">
              <a:buNone/>
            </a:pPr>
            <a:r>
              <a:rPr lang="en-US" i="1" u="sng" dirty="0"/>
              <a:t>A thriving cooperative adapts, communicates, and leads with fairness.</a:t>
            </a:r>
          </a:p>
        </p:txBody>
      </p:sp>
    </p:spTree>
    <p:extLst>
      <p:ext uri="{BB962C8B-B14F-4D97-AF65-F5344CB8AC3E}">
        <p14:creationId xmlns:p14="http://schemas.microsoft.com/office/powerpoint/2010/main" val="9227584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53F29-A2B3-B89F-C93A-CC62299C252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41EE313-1787-17C1-DB57-D2532D053D72}"/>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Rules</a:t>
            </a:r>
            <a:br>
              <a:rPr lang="en-US" sz="4800" b="1" dirty="0">
                <a:solidFill>
                  <a:schemeClr val="bg1"/>
                </a:solidFill>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Rules</a:t>
            </a:r>
            <a:r>
              <a:rPr lang="en-US" sz="5600" dirty="0">
                <a:latin typeface="Arial" panose="020B0604020202020204" pitchFamily="34" charset="0"/>
                <a:cs typeface="Arial" panose="020B0604020202020204" pitchFamily="34" charset="0"/>
              </a:rPr>
              <a:t> are fundamental to the stability and harmony of a cooperative community. They help preserve aesthetics, protect property values, enforce governing documents, and maintain common areas, ensuring a well-functioning environment.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Reviewing Current Rules: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Before establishing new rules, it's crucial to assess existing regulations, identify current problems within the community, determine if these issues are already addressed elsewhere, and confirm the cooperative's authority to enact new rules.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Process for Creating Effective Rules: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Creating effective rules involves careful planning, including thinking about the long-term implications, drafting clear guidelines, communicating transparently with members, gathering feedback, and ensuring consistent application of rules.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Characteristics of Good Rules</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Effective rules must be legal, necessary, effective, reasonable, clear, and enforceable. This ensures they serve a legitimate purpose without resulting in confusion or unfairness within the community.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Formalizing Cooperative Rules: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Establishing strong rules requires consulting experts, setting clear procedures for implementation, involving community members in the discussion, and maintaining an ongoing review process to adapt to changing circumstances.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Strategies for Voluntary Compliance: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Encouraging residents to follow rules voluntarily involves direct communication about problematic behaviors, explaining the intentions behind rules, gathering resident input before finalizing decisions, and providing clear communication about any changes.</a:t>
            </a:r>
            <a:endParaRPr lang="en-US" dirty="0"/>
          </a:p>
        </p:txBody>
      </p:sp>
    </p:spTree>
    <p:extLst>
      <p:ext uri="{BB962C8B-B14F-4D97-AF65-F5344CB8AC3E}">
        <p14:creationId xmlns:p14="http://schemas.microsoft.com/office/powerpoint/2010/main" val="8086739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C173C-0660-62A0-2565-4C819815BC4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4A818F-1A55-9C8C-C5F7-1A4732819B4B}"/>
              </a:ext>
            </a:extLst>
          </p:cNvPr>
          <p:cNvSpPr>
            <a:spLocks noGrp="1"/>
          </p:cNvSpPr>
          <p:nvPr>
            <p:ph sz="half" idx="2"/>
          </p:nvPr>
        </p:nvSpPr>
        <p:spPr>
          <a:xfrm>
            <a:off x="228600" y="514350"/>
            <a:ext cx="6858000" cy="4629150"/>
          </a:xfrm>
        </p:spPr>
        <p:txBody>
          <a:bodyPr>
            <a:normAutofit fontScale="70000" lnSpcReduction="20000"/>
          </a:bodyPr>
          <a:lstStyle/>
          <a:p>
            <a:r>
              <a:rPr lang="en-US" sz="2200" dirty="0"/>
              <a:t>Why are rules and regulations essential in a cooperative community, and how do they contribute to the well-being of the community?</a:t>
            </a:r>
          </a:p>
          <a:p>
            <a:r>
              <a:rPr lang="en-US" sz="2200" dirty="0"/>
              <a:t>     A) They provide opportunities for residents to express their creativity.</a:t>
            </a:r>
          </a:p>
          <a:p>
            <a:r>
              <a:rPr lang="en-US" sz="2200" dirty="0"/>
              <a:t>     B) They serve as guidelines for enforcing governing documents.</a:t>
            </a:r>
          </a:p>
          <a:p>
            <a:r>
              <a:rPr lang="en-US" sz="2200" dirty="0"/>
              <a:t>     C) They discourage resident cooperation and harmony.</a:t>
            </a:r>
          </a:p>
          <a:p>
            <a:r>
              <a:rPr lang="en-US" sz="2200" dirty="0"/>
              <a:t>     D) They create confusion and chaos within the community.</a:t>
            </a:r>
          </a:p>
          <a:p>
            <a:endParaRPr lang="en-US" sz="2200" dirty="0"/>
          </a:p>
          <a:p>
            <a:r>
              <a:rPr lang="en-US" sz="2200" dirty="0"/>
              <a:t>What steps should a cooperative community take when considering the creation of new rules?</a:t>
            </a:r>
          </a:p>
          <a:p>
            <a:r>
              <a:rPr lang="en-US" sz="2200" dirty="0"/>
              <a:t>     A) Implement new rules without seeking resident input.</a:t>
            </a:r>
          </a:p>
          <a:p>
            <a:r>
              <a:rPr lang="en-US" sz="2200" dirty="0"/>
              <a:t>     B) Rush the rule-making process to address issues quickly.</a:t>
            </a:r>
          </a:p>
          <a:p>
            <a:r>
              <a:rPr lang="en-US" sz="2200" dirty="0"/>
              <a:t>     C) Engage residents, seek feedback, and communicate the need for new rules clearly.</a:t>
            </a:r>
          </a:p>
          <a:p>
            <a:r>
              <a:rPr lang="en-US" sz="2200" dirty="0"/>
              <a:t>     D) Avoid any legal considerations and rely solely on governing documents.</a:t>
            </a:r>
          </a:p>
          <a:p>
            <a:endParaRPr lang="en-US" sz="2200" dirty="0"/>
          </a:p>
          <a:p>
            <a:r>
              <a:rPr lang="en-US" sz="2200" dirty="0"/>
              <a:t>How can you ensure newly drafted rules are clear, comprehensive, and enforceable?</a:t>
            </a:r>
          </a:p>
          <a:p>
            <a:r>
              <a:rPr lang="en-US" sz="2200" dirty="0"/>
              <a:t>     A) Make rules complex and open to interpretation.</a:t>
            </a:r>
          </a:p>
          <a:p>
            <a:r>
              <a:rPr lang="en-US" sz="2200" dirty="0"/>
              <a:t>     B) Seek legal counsel to ensure alignment with governing documents and laws.</a:t>
            </a:r>
          </a:p>
          <a:p>
            <a:r>
              <a:rPr lang="en-US" sz="2200" dirty="0"/>
              <a:t>     C) Avoid specifying penalties for non-compliance.</a:t>
            </a:r>
          </a:p>
          <a:p>
            <a:r>
              <a:rPr lang="en-US" sz="2200" dirty="0"/>
              <a:t>     D) Communicate rules only through verbal conversations.</a:t>
            </a:r>
          </a:p>
          <a:p>
            <a:endParaRPr lang="en-US" dirty="0"/>
          </a:p>
        </p:txBody>
      </p:sp>
      <p:sp>
        <p:nvSpPr>
          <p:cNvPr id="6" name="Title 5">
            <a:extLst>
              <a:ext uri="{FF2B5EF4-FFF2-40B4-BE49-F238E27FC236}">
                <a16:creationId xmlns:a16="http://schemas.microsoft.com/office/drawing/2014/main" id="{E87DC0ED-5FBD-E17E-35CF-41A362C116FD}"/>
              </a:ext>
            </a:extLst>
          </p:cNvPr>
          <p:cNvSpPr>
            <a:spLocks noGrp="1"/>
          </p:cNvSpPr>
          <p:nvPr>
            <p:ph type="title"/>
          </p:nvPr>
        </p:nvSpPr>
        <p:spPr/>
        <p:txBody>
          <a:bodyPr>
            <a:normAutofit fontScale="90000"/>
          </a:bodyPr>
          <a:lstStyle/>
          <a:p>
            <a:r>
              <a:rPr lang="en-US" dirty="0"/>
              <a:t>Chapter 11 COOPERATIVE RULES: Quiz </a:t>
            </a:r>
          </a:p>
        </p:txBody>
      </p:sp>
    </p:spTree>
    <p:extLst>
      <p:ext uri="{BB962C8B-B14F-4D97-AF65-F5344CB8AC3E}">
        <p14:creationId xmlns:p14="http://schemas.microsoft.com/office/powerpoint/2010/main" val="3299601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BBC42-C000-B521-FDAF-5EA77BF1E8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C4B95-C891-0D5C-BE96-93C2261BE9F5}"/>
              </a:ext>
            </a:extLst>
          </p:cNvPr>
          <p:cNvSpPr>
            <a:spLocks noGrp="1"/>
          </p:cNvSpPr>
          <p:nvPr>
            <p:ph sz="half" idx="2"/>
          </p:nvPr>
        </p:nvSpPr>
        <p:spPr>
          <a:xfrm>
            <a:off x="228600" y="514350"/>
            <a:ext cx="6858000" cy="4629150"/>
          </a:xfrm>
        </p:spPr>
        <p:txBody>
          <a:bodyPr>
            <a:normAutofit/>
          </a:bodyPr>
          <a:lstStyle/>
          <a:p>
            <a:r>
              <a:rPr lang="en-US" sz="1600" dirty="0"/>
              <a:t>Why is consistency in rule enforcement crucial, and how can a cooperative community achieve it?</a:t>
            </a:r>
          </a:p>
          <a:p>
            <a:r>
              <a:rPr lang="en-US" sz="1600" dirty="0"/>
              <a:t>     A) Inconsistent enforcement fosters trust and harmony.</a:t>
            </a:r>
          </a:p>
          <a:p>
            <a:r>
              <a:rPr lang="en-US" sz="1600" dirty="0"/>
              <a:t>     B) Consistency prevents potential legal challenges and maintains trust within the community.</a:t>
            </a:r>
          </a:p>
          <a:p>
            <a:r>
              <a:rPr lang="en-US" sz="1600" dirty="0"/>
              <a:t>    C) Inconsistent enforcement encourages resident cooperation.</a:t>
            </a:r>
          </a:p>
          <a:p>
            <a:r>
              <a:rPr lang="en-US" sz="1600" dirty="0"/>
              <a:t>    D) Consistency leads to confusion and misunderstandings.</a:t>
            </a:r>
          </a:p>
          <a:p>
            <a:endParaRPr lang="en-US" sz="1600" dirty="0"/>
          </a:p>
          <a:p>
            <a:r>
              <a:rPr lang="en-US" sz="1600" dirty="0"/>
              <a:t>What are some proactive approaches for addressing rule violations before they occur?</a:t>
            </a:r>
          </a:p>
          <a:p>
            <a:r>
              <a:rPr lang="en-US" sz="1600" dirty="0"/>
              <a:t>     A) Ignore potential rule violations until they become major issues.</a:t>
            </a:r>
          </a:p>
          <a:p>
            <a:r>
              <a:rPr lang="en-US" sz="1600" dirty="0"/>
              <a:t>     B) Clarify the authority behind rule creation and enforcement.</a:t>
            </a:r>
          </a:p>
          <a:p>
            <a:r>
              <a:rPr lang="en-US" sz="1600" dirty="0"/>
              <a:t>     C) Avoid discussing rule violations with residents.</a:t>
            </a:r>
          </a:p>
          <a:p>
            <a:r>
              <a:rPr lang="en-US" sz="1600" dirty="0"/>
              <a:t>     D) Create a committee to evaluate rule violations after they happen.</a:t>
            </a:r>
          </a:p>
          <a:p>
            <a:endParaRPr lang="en-US" dirty="0"/>
          </a:p>
        </p:txBody>
      </p:sp>
      <p:sp>
        <p:nvSpPr>
          <p:cNvPr id="6" name="Title 5">
            <a:extLst>
              <a:ext uri="{FF2B5EF4-FFF2-40B4-BE49-F238E27FC236}">
                <a16:creationId xmlns:a16="http://schemas.microsoft.com/office/drawing/2014/main" id="{BE942A4C-D324-B746-002F-D42E25B7D5A3}"/>
              </a:ext>
            </a:extLst>
          </p:cNvPr>
          <p:cNvSpPr>
            <a:spLocks noGrp="1"/>
          </p:cNvSpPr>
          <p:nvPr>
            <p:ph type="title"/>
          </p:nvPr>
        </p:nvSpPr>
        <p:spPr/>
        <p:txBody>
          <a:bodyPr>
            <a:normAutofit fontScale="90000"/>
          </a:bodyPr>
          <a:lstStyle/>
          <a:p>
            <a:r>
              <a:rPr lang="en-US" dirty="0"/>
              <a:t>Chapter 11 COOPERATIVE RULES: Quiz </a:t>
            </a:r>
          </a:p>
        </p:txBody>
      </p:sp>
    </p:spTree>
    <p:extLst>
      <p:ext uri="{BB962C8B-B14F-4D97-AF65-F5344CB8AC3E}">
        <p14:creationId xmlns:p14="http://schemas.microsoft.com/office/powerpoint/2010/main" val="22510729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27C86E-54EA-03D5-8A72-B6DA44152B0A}"/>
              </a:ext>
            </a:extLst>
          </p:cNvPr>
          <p:cNvSpPr>
            <a:spLocks noGrp="1"/>
          </p:cNvSpPr>
          <p:nvPr>
            <p:ph type="body" idx="1"/>
          </p:nvPr>
        </p:nvSpPr>
        <p:spPr/>
        <p:txBody>
          <a:bodyPr/>
          <a:lstStyle/>
          <a:p>
            <a:endParaRPr lang="en-US"/>
          </a:p>
        </p:txBody>
      </p:sp>
      <p:pic>
        <p:nvPicPr>
          <p:cNvPr id="8" name="Content Placeholder 7" descr="A person in a white shirt&#10;&#10;AI-generated content may be incorrect.">
            <a:extLst>
              <a:ext uri="{FF2B5EF4-FFF2-40B4-BE49-F238E27FC236}">
                <a16:creationId xmlns:a16="http://schemas.microsoft.com/office/drawing/2014/main" id="{BE4E7722-7F16-1A96-633C-B7F1DB9ABE6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81" y="-10191"/>
            <a:ext cx="9043127" cy="5153691"/>
          </a:xfrm>
        </p:spPr>
      </p:pic>
      <p:sp>
        <p:nvSpPr>
          <p:cNvPr id="4" name="Text Placeholder 3">
            <a:extLst>
              <a:ext uri="{FF2B5EF4-FFF2-40B4-BE49-F238E27FC236}">
                <a16:creationId xmlns:a16="http://schemas.microsoft.com/office/drawing/2014/main" id="{34DEB2FF-BB76-E1E6-5A52-C3084EF7DC83}"/>
              </a:ext>
            </a:extLst>
          </p:cNvPr>
          <p:cNvSpPr>
            <a:spLocks noGrp="1"/>
          </p:cNvSpPr>
          <p:nvPr>
            <p:ph type="body" sz="quarter" idx="3"/>
          </p:nvPr>
        </p:nvSpPr>
        <p:spPr/>
        <p:txBody>
          <a:bodyPr/>
          <a:lstStyle/>
          <a:p>
            <a:endParaRPr lang="en-US"/>
          </a:p>
        </p:txBody>
      </p:sp>
      <p:sp>
        <p:nvSpPr>
          <p:cNvPr id="5" name="Content Placeholder 4">
            <a:extLst>
              <a:ext uri="{FF2B5EF4-FFF2-40B4-BE49-F238E27FC236}">
                <a16:creationId xmlns:a16="http://schemas.microsoft.com/office/drawing/2014/main" id="{6D214CCF-8FF0-A55B-9671-428BFFB365A3}"/>
              </a:ext>
            </a:extLst>
          </p:cNvPr>
          <p:cNvSpPr>
            <a:spLocks noGrp="1"/>
          </p:cNvSpPr>
          <p:nvPr>
            <p:ph sz="quarter" idx="4"/>
          </p:nvPr>
        </p:nvSpPr>
        <p:spPr/>
        <p:txBody>
          <a:bodyPr/>
          <a:lstStyle/>
          <a:p>
            <a:endParaRPr lang="en-US"/>
          </a:p>
        </p:txBody>
      </p:sp>
      <p:sp>
        <p:nvSpPr>
          <p:cNvPr id="6" name="Title 5">
            <a:extLst>
              <a:ext uri="{FF2B5EF4-FFF2-40B4-BE49-F238E27FC236}">
                <a16:creationId xmlns:a16="http://schemas.microsoft.com/office/drawing/2014/main" id="{7BB28A10-8AE4-2AE0-BFBD-330BD3D7E5CE}"/>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12695866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9D037-125B-25D9-935B-4B6E80ECAA4D}"/>
              </a:ext>
            </a:extLst>
          </p:cNvPr>
          <p:cNvSpPr>
            <a:spLocks noGrp="1"/>
          </p:cNvSpPr>
          <p:nvPr>
            <p:ph type="title"/>
          </p:nvPr>
        </p:nvSpPr>
        <p:spPr>
          <a:xfrm>
            <a:off x="163284" y="120253"/>
            <a:ext cx="7837716" cy="394097"/>
          </a:xfrm>
        </p:spPr>
        <p:txBody>
          <a:bodyPr>
            <a:normAutofit fontScale="90000"/>
          </a:bodyPr>
          <a:lstStyle/>
          <a:p>
            <a:r>
              <a:rPr lang="en-US" dirty="0"/>
              <a:t>Chapter 12 Safeguarding the Cooperative’s Wealth</a:t>
            </a:r>
          </a:p>
        </p:txBody>
      </p:sp>
      <p:sp>
        <p:nvSpPr>
          <p:cNvPr id="3" name="Content Placeholder 2">
            <a:extLst>
              <a:ext uri="{FF2B5EF4-FFF2-40B4-BE49-F238E27FC236}">
                <a16:creationId xmlns:a16="http://schemas.microsoft.com/office/drawing/2014/main" id="{A355B4B8-93BB-5ABA-43D8-D199962078D9}"/>
              </a:ext>
            </a:extLst>
          </p:cNvPr>
          <p:cNvSpPr>
            <a:spLocks noGrp="1"/>
          </p:cNvSpPr>
          <p:nvPr>
            <p:ph idx="1"/>
          </p:nvPr>
        </p:nvSpPr>
        <p:spPr>
          <a:xfrm>
            <a:off x="381000" y="628649"/>
            <a:ext cx="6705600" cy="4394597"/>
          </a:xfrm>
        </p:spPr>
        <p:txBody>
          <a:bodyPr>
            <a:normAutofit fontScale="85000" lnSpcReduction="20000"/>
          </a:bodyPr>
          <a:lstStyle/>
          <a:p>
            <a:pPr marL="0" indent="0">
              <a:buNone/>
            </a:pPr>
            <a:r>
              <a:rPr lang="en-US" dirty="0"/>
              <a:t>The Board’s Role in Financial Stewardship</a:t>
            </a:r>
          </a:p>
          <a:p>
            <a:pPr marL="0" indent="0">
              <a:buNone/>
            </a:pPr>
            <a:r>
              <a:rPr lang="en-US" b="1" dirty="0">
                <a:solidFill>
                  <a:schemeClr val="accent4">
                    <a:lumMod val="75000"/>
                  </a:schemeClr>
                </a:solidFill>
              </a:rPr>
              <a:t>Key Points:</a:t>
            </a:r>
          </a:p>
          <a:p>
            <a:pPr lvl="1"/>
            <a:r>
              <a:rPr lang="en-US" b="1" dirty="0">
                <a:solidFill>
                  <a:schemeClr val="accent4">
                    <a:lumMod val="75000"/>
                  </a:schemeClr>
                </a:solidFill>
              </a:rPr>
              <a:t>Protect Assets: </a:t>
            </a:r>
            <a:r>
              <a:rPr lang="en-US" dirty="0"/>
              <a:t>Use checks and balances and conservative investments to keep funds secure.</a:t>
            </a:r>
          </a:p>
          <a:p>
            <a:pPr lvl="1"/>
            <a:r>
              <a:rPr lang="en-US" b="1" dirty="0">
                <a:solidFill>
                  <a:schemeClr val="accent4">
                    <a:lumMod val="75000"/>
                  </a:schemeClr>
                </a:solidFill>
              </a:rPr>
              <a:t>Insurance as Protection: </a:t>
            </a:r>
            <a:r>
              <a:rPr lang="en-US" dirty="0"/>
              <a:t>Adequate coverage defends property—the cooperative’s “crown jewels.”</a:t>
            </a:r>
          </a:p>
          <a:p>
            <a:pPr lvl="1"/>
            <a:r>
              <a:rPr lang="en-US" b="1" dirty="0">
                <a:solidFill>
                  <a:schemeClr val="accent4">
                    <a:lumMod val="75000"/>
                  </a:schemeClr>
                </a:solidFill>
              </a:rPr>
              <a:t>Manage Risk: </a:t>
            </a:r>
            <a:r>
              <a:rPr lang="en-US" dirty="0"/>
              <a:t>Anticipate challenges; plan policies to minimize exposure.</a:t>
            </a:r>
          </a:p>
          <a:p>
            <a:pPr lvl="1"/>
            <a:r>
              <a:rPr lang="en-US" b="1" dirty="0">
                <a:solidFill>
                  <a:schemeClr val="accent4">
                    <a:lumMod val="75000"/>
                  </a:schemeClr>
                </a:solidFill>
              </a:rPr>
              <a:t>Income Defense: </a:t>
            </a:r>
            <a:r>
              <a:rPr lang="en-US" dirty="0"/>
              <a:t>Consistent collection policies maintain cash flow stability.</a:t>
            </a:r>
          </a:p>
          <a:p>
            <a:pPr lvl="1"/>
            <a:r>
              <a:rPr lang="en-US" b="1" dirty="0">
                <a:solidFill>
                  <a:schemeClr val="accent4">
                    <a:lumMod val="75000"/>
                  </a:schemeClr>
                </a:solidFill>
              </a:rPr>
              <a:t>Prevent Waste: </a:t>
            </a:r>
            <a:r>
              <a:rPr lang="en-US" dirty="0"/>
              <a:t>Diligent oversight stops fraud, waste, and mismanagement.</a:t>
            </a:r>
          </a:p>
          <a:p>
            <a:pPr lvl="1"/>
            <a:r>
              <a:rPr lang="en-US" b="1" dirty="0">
                <a:solidFill>
                  <a:schemeClr val="accent4">
                    <a:lumMod val="75000"/>
                  </a:schemeClr>
                </a:solidFill>
              </a:rPr>
              <a:t>Maintain Property: </a:t>
            </a:r>
            <a:r>
              <a:rPr lang="en-US" dirty="0"/>
              <a:t>Proper upkeep preserves long-term community value.</a:t>
            </a:r>
          </a:p>
          <a:p>
            <a:endParaRPr lang="en-US" dirty="0"/>
          </a:p>
          <a:p>
            <a:pPr marL="0" indent="0">
              <a:buNone/>
            </a:pPr>
            <a:r>
              <a:rPr lang="en-US" i="1" u="sng" dirty="0"/>
              <a:t>Strong financial stewardship isn’t about numbers—it’s about protecting people’s homes.</a:t>
            </a:r>
          </a:p>
        </p:txBody>
      </p:sp>
    </p:spTree>
    <p:extLst>
      <p:ext uri="{BB962C8B-B14F-4D97-AF65-F5344CB8AC3E}">
        <p14:creationId xmlns:p14="http://schemas.microsoft.com/office/powerpoint/2010/main" val="15653115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C170A-E6BD-FA1A-7DE8-72368A7623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5F044-E416-58C6-FA99-6770B96F97C8}"/>
              </a:ext>
            </a:extLst>
          </p:cNvPr>
          <p:cNvSpPr>
            <a:spLocks noGrp="1"/>
          </p:cNvSpPr>
          <p:nvPr>
            <p:ph type="title"/>
          </p:nvPr>
        </p:nvSpPr>
        <p:spPr>
          <a:xfrm>
            <a:off x="163284" y="120253"/>
            <a:ext cx="7837716" cy="394097"/>
          </a:xfrm>
        </p:spPr>
        <p:txBody>
          <a:bodyPr>
            <a:normAutofit fontScale="90000"/>
          </a:bodyPr>
          <a:lstStyle/>
          <a:p>
            <a:r>
              <a:rPr lang="en-US" dirty="0"/>
              <a:t>Budgeting: The Art of Financial Foresight</a:t>
            </a:r>
          </a:p>
        </p:txBody>
      </p:sp>
      <p:sp>
        <p:nvSpPr>
          <p:cNvPr id="3" name="Content Placeholder 2">
            <a:extLst>
              <a:ext uri="{FF2B5EF4-FFF2-40B4-BE49-F238E27FC236}">
                <a16:creationId xmlns:a16="http://schemas.microsoft.com/office/drawing/2014/main" id="{DDC371B3-4E47-018A-56B8-5FC03C00B53B}"/>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Turning Numbers Into a Vision</a:t>
            </a:r>
          </a:p>
          <a:p>
            <a:pPr lvl="1"/>
            <a:r>
              <a:rPr lang="en-US" b="1" dirty="0">
                <a:solidFill>
                  <a:schemeClr val="accent4">
                    <a:lumMod val="75000"/>
                  </a:schemeClr>
                </a:solidFill>
              </a:rPr>
              <a:t>Objective Planning</a:t>
            </a:r>
            <a:r>
              <a:rPr lang="en-US" dirty="0"/>
              <a:t>: Base budgets on data, not guesswork.</a:t>
            </a:r>
          </a:p>
          <a:p>
            <a:pPr lvl="1"/>
            <a:r>
              <a:rPr lang="en-US" b="1" dirty="0">
                <a:solidFill>
                  <a:schemeClr val="accent4">
                    <a:lumMod val="75000"/>
                  </a:schemeClr>
                </a:solidFill>
              </a:rPr>
              <a:t>Realistic Expenses: </a:t>
            </a:r>
            <a:r>
              <a:rPr lang="en-US" dirty="0"/>
              <a:t>Account for maintenance, weather impacts, and inflation.</a:t>
            </a:r>
          </a:p>
          <a:p>
            <a:pPr lvl="1"/>
            <a:r>
              <a:rPr lang="en-US" b="1" dirty="0">
                <a:solidFill>
                  <a:schemeClr val="accent4">
                    <a:lumMod val="75000"/>
                  </a:schemeClr>
                </a:solidFill>
              </a:rPr>
              <a:t>Comprehensive View: </a:t>
            </a:r>
            <a:r>
              <a:rPr lang="en-US" dirty="0"/>
              <a:t>Include taxes, insurance, and expected delinquencies.</a:t>
            </a:r>
          </a:p>
          <a:p>
            <a:pPr lvl="1"/>
            <a:r>
              <a:rPr lang="en-US" b="1" dirty="0">
                <a:solidFill>
                  <a:schemeClr val="accent4">
                    <a:lumMod val="75000"/>
                  </a:schemeClr>
                </a:solidFill>
              </a:rPr>
              <a:t>Income Projection: </a:t>
            </a:r>
            <a:r>
              <a:rPr lang="en-US" dirty="0"/>
              <a:t>Anticipate late payments—plan for cash flow dips.</a:t>
            </a:r>
          </a:p>
          <a:p>
            <a:pPr lvl="1"/>
            <a:r>
              <a:rPr lang="en-US" b="1" dirty="0">
                <a:solidFill>
                  <a:schemeClr val="accent4">
                    <a:lumMod val="75000"/>
                  </a:schemeClr>
                </a:solidFill>
              </a:rPr>
              <a:t>Long-Term Vision: </a:t>
            </a:r>
            <a:r>
              <a:rPr lang="en-US" dirty="0"/>
              <a:t>Build 3–5 year financial plans to prepare for future needs.</a:t>
            </a:r>
          </a:p>
          <a:p>
            <a:pPr marL="0" indent="0">
              <a:buNone/>
            </a:pPr>
            <a:endParaRPr lang="en-US" dirty="0"/>
          </a:p>
          <a:p>
            <a:pPr marL="0" indent="0">
              <a:buNone/>
            </a:pPr>
            <a:r>
              <a:rPr lang="en-US" i="1" u="sng" dirty="0"/>
              <a:t>A budget is not just a spreadsheet—it’s your roadmap for sustainability.</a:t>
            </a:r>
          </a:p>
        </p:txBody>
      </p:sp>
    </p:spTree>
    <p:extLst>
      <p:ext uri="{BB962C8B-B14F-4D97-AF65-F5344CB8AC3E}">
        <p14:creationId xmlns:p14="http://schemas.microsoft.com/office/powerpoint/2010/main" val="35263303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539D8-2171-8A6A-E39E-721D61ED8F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EBCEF-C472-6275-D949-992C23279E44}"/>
              </a:ext>
            </a:extLst>
          </p:cNvPr>
          <p:cNvSpPr>
            <a:spLocks noGrp="1"/>
          </p:cNvSpPr>
          <p:nvPr>
            <p:ph type="title"/>
          </p:nvPr>
        </p:nvSpPr>
        <p:spPr>
          <a:xfrm>
            <a:off x="163284" y="120253"/>
            <a:ext cx="7837716" cy="394097"/>
          </a:xfrm>
        </p:spPr>
        <p:txBody>
          <a:bodyPr>
            <a:normAutofit fontScale="90000"/>
          </a:bodyPr>
          <a:lstStyle/>
          <a:p>
            <a:r>
              <a:rPr lang="en-US" dirty="0"/>
              <a:t>Building and Managing Reserves</a:t>
            </a:r>
          </a:p>
        </p:txBody>
      </p:sp>
      <p:sp>
        <p:nvSpPr>
          <p:cNvPr id="3" name="Content Placeholder 2">
            <a:extLst>
              <a:ext uri="{FF2B5EF4-FFF2-40B4-BE49-F238E27FC236}">
                <a16:creationId xmlns:a16="http://schemas.microsoft.com/office/drawing/2014/main" id="{B6DE8E98-F659-6440-513C-EFC47A280E20}"/>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Your Community’s Treasure Chest</a:t>
            </a:r>
          </a:p>
          <a:p>
            <a:pPr lvl="1"/>
            <a:r>
              <a:rPr lang="en-US" b="1" dirty="0">
                <a:solidFill>
                  <a:schemeClr val="accent4">
                    <a:lumMod val="75000"/>
                  </a:schemeClr>
                </a:solidFill>
              </a:rPr>
              <a:t>Reserve Studies: </a:t>
            </a:r>
            <a:r>
              <a:rPr lang="en-US" dirty="0"/>
              <a:t>Use professionals to assess life cycles and replacement costs.</a:t>
            </a:r>
          </a:p>
          <a:p>
            <a:pPr lvl="1"/>
            <a:r>
              <a:rPr lang="en-US" b="1" dirty="0">
                <a:solidFill>
                  <a:schemeClr val="accent4">
                    <a:lumMod val="75000"/>
                  </a:schemeClr>
                </a:solidFill>
              </a:rPr>
              <a:t>Regular Updates: </a:t>
            </a:r>
            <a:r>
              <a:rPr lang="en-US" dirty="0"/>
              <a:t>Review every 1–5 years to adjust for price and condition changes.</a:t>
            </a:r>
          </a:p>
          <a:p>
            <a:pPr lvl="1"/>
            <a:r>
              <a:rPr lang="en-US" b="1" dirty="0">
                <a:solidFill>
                  <a:schemeClr val="accent4">
                    <a:lumMod val="75000"/>
                  </a:schemeClr>
                </a:solidFill>
              </a:rPr>
              <a:t>Owner Buy-In: </a:t>
            </a:r>
            <a:r>
              <a:rPr lang="en-US" dirty="0"/>
              <a:t>Educate members on why reserves prevent future crises.</a:t>
            </a:r>
          </a:p>
          <a:p>
            <a:pPr lvl="1"/>
            <a:r>
              <a:rPr lang="en-US" b="1" dirty="0">
                <a:solidFill>
                  <a:schemeClr val="accent4">
                    <a:lumMod val="75000"/>
                  </a:schemeClr>
                </a:solidFill>
              </a:rPr>
              <a:t>Funding Strategies: </a:t>
            </a:r>
            <a:r>
              <a:rPr lang="en-US" dirty="0"/>
              <a:t>Choose between full, baseline, or threshold funding.</a:t>
            </a:r>
          </a:p>
          <a:p>
            <a:pPr lvl="1"/>
            <a:r>
              <a:rPr lang="en-US" b="1" dirty="0">
                <a:solidFill>
                  <a:schemeClr val="accent4">
                    <a:lumMod val="75000"/>
                  </a:schemeClr>
                </a:solidFill>
              </a:rPr>
              <a:t>Invest Wisely: </a:t>
            </a:r>
            <a:r>
              <a:rPr lang="en-US" dirty="0"/>
              <a:t>Follow written policies balancing safety, liquidity, and yield.</a:t>
            </a:r>
          </a:p>
          <a:p>
            <a:pPr marL="0" indent="0">
              <a:buNone/>
            </a:pPr>
            <a:endParaRPr lang="en-US" dirty="0"/>
          </a:p>
          <a:p>
            <a:pPr marL="0" indent="0">
              <a:buNone/>
            </a:pPr>
            <a:r>
              <a:rPr lang="en-US" i="1" u="sng" dirty="0"/>
              <a:t>Well-funded reserves = stability, trust, and financial independence.</a:t>
            </a:r>
          </a:p>
        </p:txBody>
      </p:sp>
    </p:spTree>
    <p:extLst>
      <p:ext uri="{BB962C8B-B14F-4D97-AF65-F5344CB8AC3E}">
        <p14:creationId xmlns:p14="http://schemas.microsoft.com/office/powerpoint/2010/main" val="27014006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7BB0-898A-A86A-3D69-428B5222E4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AA9A1-6B7D-22FA-FF4B-689FB57F7CBC}"/>
              </a:ext>
            </a:extLst>
          </p:cNvPr>
          <p:cNvSpPr>
            <a:spLocks noGrp="1"/>
          </p:cNvSpPr>
          <p:nvPr>
            <p:ph type="title"/>
          </p:nvPr>
        </p:nvSpPr>
        <p:spPr>
          <a:xfrm>
            <a:off x="163284" y="120253"/>
            <a:ext cx="7837716" cy="394097"/>
          </a:xfrm>
        </p:spPr>
        <p:txBody>
          <a:bodyPr>
            <a:normAutofit fontScale="90000"/>
          </a:bodyPr>
          <a:lstStyle/>
          <a:p>
            <a:r>
              <a:rPr lang="en-US" dirty="0"/>
              <a:t>Using and Protecting Reserve Funds</a:t>
            </a:r>
          </a:p>
        </p:txBody>
      </p:sp>
      <p:sp>
        <p:nvSpPr>
          <p:cNvPr id="3" name="Content Placeholder 2">
            <a:extLst>
              <a:ext uri="{FF2B5EF4-FFF2-40B4-BE49-F238E27FC236}">
                <a16:creationId xmlns:a16="http://schemas.microsoft.com/office/drawing/2014/main" id="{57771678-C107-3F93-70E1-8C5E2F979395}"/>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Keeping the Treasure Safe</a:t>
            </a:r>
          </a:p>
          <a:p>
            <a:pPr lvl="1"/>
            <a:r>
              <a:rPr lang="en-US" b="1" dirty="0">
                <a:solidFill>
                  <a:schemeClr val="accent4">
                    <a:lumMod val="75000"/>
                  </a:schemeClr>
                </a:solidFill>
              </a:rPr>
              <a:t>Purpose: </a:t>
            </a:r>
            <a:r>
              <a:rPr lang="en-US" dirty="0"/>
              <a:t>Reserves are for </a:t>
            </a:r>
            <a:r>
              <a:rPr lang="en-US" b="1" dirty="0">
                <a:solidFill>
                  <a:schemeClr val="accent4">
                    <a:lumMod val="75000"/>
                  </a:schemeClr>
                </a:solidFill>
              </a:rPr>
              <a:t>repairs and replacements</a:t>
            </a:r>
            <a:r>
              <a:rPr lang="en-US" dirty="0"/>
              <a:t>—not new projects.</a:t>
            </a:r>
          </a:p>
          <a:p>
            <a:pPr lvl="1"/>
            <a:r>
              <a:rPr lang="en-US" b="1" dirty="0">
                <a:solidFill>
                  <a:schemeClr val="accent4">
                    <a:lumMod val="75000"/>
                  </a:schemeClr>
                </a:solidFill>
              </a:rPr>
              <a:t>Proper Funding: </a:t>
            </a:r>
            <a:r>
              <a:rPr lang="en-US" dirty="0"/>
              <a:t>Avoid underfunding; it leads to special assessments.</a:t>
            </a:r>
          </a:p>
          <a:p>
            <a:pPr lvl="1"/>
            <a:r>
              <a:rPr lang="en-US" b="1" dirty="0">
                <a:solidFill>
                  <a:schemeClr val="accent4">
                    <a:lumMod val="75000"/>
                  </a:schemeClr>
                </a:solidFill>
              </a:rPr>
              <a:t>Transparency: </a:t>
            </a:r>
            <a:r>
              <a:rPr lang="en-US" dirty="0"/>
              <a:t>Share reserve study results with owners regularly.</a:t>
            </a:r>
          </a:p>
          <a:p>
            <a:pPr lvl="1"/>
            <a:r>
              <a:rPr lang="en-US" b="1" dirty="0">
                <a:solidFill>
                  <a:schemeClr val="accent4">
                    <a:lumMod val="75000"/>
                  </a:schemeClr>
                </a:solidFill>
              </a:rPr>
              <a:t>Clear Policy: </a:t>
            </a:r>
            <a:r>
              <a:rPr lang="en-US" dirty="0"/>
              <a:t>Document how and when reserves can be used.</a:t>
            </a:r>
          </a:p>
          <a:p>
            <a:pPr lvl="1"/>
            <a:r>
              <a:rPr lang="en-US" b="1" dirty="0">
                <a:solidFill>
                  <a:schemeClr val="accent4">
                    <a:lumMod val="75000"/>
                  </a:schemeClr>
                </a:solidFill>
              </a:rPr>
              <a:t>Regular Review: </a:t>
            </a:r>
            <a:r>
              <a:rPr lang="en-US" dirty="0"/>
              <a:t>Adjust plans to match community age and condition.</a:t>
            </a:r>
          </a:p>
          <a:p>
            <a:pPr marL="0" indent="0">
              <a:buNone/>
            </a:pPr>
            <a:endParaRPr lang="en-US" dirty="0"/>
          </a:p>
          <a:p>
            <a:pPr marL="0" indent="0">
              <a:buNone/>
            </a:pPr>
            <a:r>
              <a:rPr lang="en-US" b="1" dirty="0">
                <a:solidFill>
                  <a:schemeClr val="accent4">
                    <a:lumMod val="75000"/>
                  </a:schemeClr>
                </a:solidFill>
              </a:rPr>
              <a:t>Reserves are not an emergency fund—they are a long-term commitment.</a:t>
            </a:r>
            <a:endParaRPr lang="en-US" b="1" i="1" u="sng" dirty="0">
              <a:solidFill>
                <a:schemeClr val="accent4">
                  <a:lumMod val="75000"/>
                </a:schemeClr>
              </a:solidFill>
            </a:endParaRPr>
          </a:p>
        </p:txBody>
      </p:sp>
    </p:spTree>
    <p:extLst>
      <p:ext uri="{BB962C8B-B14F-4D97-AF65-F5344CB8AC3E}">
        <p14:creationId xmlns:p14="http://schemas.microsoft.com/office/powerpoint/2010/main" val="10406805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E7F13-FA79-F317-48EC-F09F8CF56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8965E7-E519-5938-EA7F-4A094DB3911F}"/>
              </a:ext>
            </a:extLst>
          </p:cNvPr>
          <p:cNvSpPr>
            <a:spLocks noGrp="1"/>
          </p:cNvSpPr>
          <p:nvPr>
            <p:ph type="title"/>
          </p:nvPr>
        </p:nvSpPr>
        <p:spPr>
          <a:xfrm>
            <a:off x="163284" y="120253"/>
            <a:ext cx="7837716" cy="394097"/>
          </a:xfrm>
        </p:spPr>
        <p:txBody>
          <a:bodyPr>
            <a:normAutofit fontScale="90000"/>
          </a:bodyPr>
          <a:lstStyle/>
          <a:p>
            <a:r>
              <a:rPr lang="en-US" dirty="0"/>
              <a:t>Financial Mastery &amp; Legacy</a:t>
            </a:r>
          </a:p>
        </p:txBody>
      </p:sp>
      <p:sp>
        <p:nvSpPr>
          <p:cNvPr id="3" name="Content Placeholder 2">
            <a:extLst>
              <a:ext uri="{FF2B5EF4-FFF2-40B4-BE49-F238E27FC236}">
                <a16:creationId xmlns:a16="http://schemas.microsoft.com/office/drawing/2014/main" id="{E07F8B18-A6CF-DCA1-3E28-DF2F579675CC}"/>
              </a:ext>
            </a:extLst>
          </p:cNvPr>
          <p:cNvSpPr>
            <a:spLocks noGrp="1"/>
          </p:cNvSpPr>
          <p:nvPr>
            <p:ph idx="1"/>
          </p:nvPr>
        </p:nvSpPr>
        <p:spPr>
          <a:xfrm>
            <a:off x="381000" y="628649"/>
            <a:ext cx="6705600" cy="4394597"/>
          </a:xfrm>
        </p:spPr>
        <p:txBody>
          <a:bodyPr>
            <a:normAutofit fontScale="92500" lnSpcReduction="10000"/>
          </a:bodyPr>
          <a:lstStyle/>
          <a:p>
            <a:pPr marL="0" indent="0">
              <a:buNone/>
            </a:pPr>
            <a:r>
              <a:rPr lang="en-US" dirty="0"/>
              <a:t>Crafting a Financially Resilient Future</a:t>
            </a:r>
          </a:p>
          <a:p>
            <a:pPr lvl="1"/>
            <a:r>
              <a:rPr lang="en-US" dirty="0"/>
              <a:t>Boards are </a:t>
            </a:r>
            <a:r>
              <a:rPr lang="en-US" b="1" dirty="0">
                <a:solidFill>
                  <a:schemeClr val="accent4">
                    <a:lumMod val="75000"/>
                  </a:schemeClr>
                </a:solidFill>
              </a:rPr>
              <a:t>guardians of community assets</a:t>
            </a:r>
            <a:r>
              <a:rPr lang="en-US" dirty="0"/>
              <a:t>, not just managers.</a:t>
            </a:r>
          </a:p>
          <a:p>
            <a:pPr lvl="1"/>
            <a:r>
              <a:rPr lang="en-US" b="1" dirty="0">
                <a:solidFill>
                  <a:schemeClr val="accent4">
                    <a:lumMod val="75000"/>
                  </a:schemeClr>
                </a:solidFill>
              </a:rPr>
              <a:t>Educate, plan, and seek expertise</a:t>
            </a:r>
            <a:r>
              <a:rPr lang="en-US" dirty="0"/>
              <a:t>—sound financial governance builds trust.</a:t>
            </a:r>
          </a:p>
          <a:p>
            <a:pPr lvl="1"/>
            <a:r>
              <a:rPr lang="en-US" dirty="0"/>
              <a:t>Maintain </a:t>
            </a:r>
            <a:r>
              <a:rPr lang="en-US" b="1" dirty="0">
                <a:solidFill>
                  <a:schemeClr val="accent4">
                    <a:lumMod val="75000"/>
                  </a:schemeClr>
                </a:solidFill>
              </a:rPr>
              <a:t>compliance</a:t>
            </a:r>
            <a:r>
              <a:rPr lang="en-US" dirty="0"/>
              <a:t> with state and federal regulations.</a:t>
            </a:r>
          </a:p>
          <a:p>
            <a:pPr lvl="1"/>
            <a:r>
              <a:rPr lang="en-US" b="1" dirty="0">
                <a:solidFill>
                  <a:schemeClr val="accent4">
                    <a:lumMod val="75000"/>
                  </a:schemeClr>
                </a:solidFill>
              </a:rPr>
              <a:t>Transparency and reporting </a:t>
            </a:r>
            <a:r>
              <a:rPr lang="en-US" dirty="0"/>
              <a:t>strengthen confidence among members.</a:t>
            </a:r>
          </a:p>
          <a:p>
            <a:pPr lvl="1"/>
            <a:r>
              <a:rPr lang="en-US" dirty="0"/>
              <a:t>Each decision contributes to a </a:t>
            </a:r>
            <a:r>
              <a:rPr lang="en-US" b="1" dirty="0">
                <a:solidFill>
                  <a:schemeClr val="accent4">
                    <a:lumMod val="75000"/>
                  </a:schemeClr>
                </a:solidFill>
              </a:rPr>
              <a:t>lasting legacy </a:t>
            </a:r>
            <a:r>
              <a:rPr lang="en-US" dirty="0"/>
              <a:t>of stability and care.</a:t>
            </a:r>
          </a:p>
          <a:p>
            <a:pPr marL="0" indent="0">
              <a:buNone/>
            </a:pPr>
            <a:endParaRPr lang="en-US" dirty="0"/>
          </a:p>
          <a:p>
            <a:pPr marL="0" indent="0">
              <a:buNone/>
            </a:pPr>
            <a:r>
              <a:rPr lang="en-US" i="1" u="sng" dirty="0"/>
              <a:t>You’re not just managing money—you’re shaping the cooperative’s legacy of prosperity.</a:t>
            </a:r>
            <a:endParaRPr lang="en-US" b="1" i="1" u="sng" dirty="0">
              <a:solidFill>
                <a:schemeClr val="accent4">
                  <a:lumMod val="75000"/>
                </a:schemeClr>
              </a:solidFill>
            </a:endParaRPr>
          </a:p>
        </p:txBody>
      </p:sp>
    </p:spTree>
    <p:extLst>
      <p:ext uri="{BB962C8B-B14F-4D97-AF65-F5344CB8AC3E}">
        <p14:creationId xmlns:p14="http://schemas.microsoft.com/office/powerpoint/2010/main" val="4282017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ACAF-5F7A-7E5A-C9F1-F2E9C3AD3E1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D5B9476-9202-0127-9981-0DCBEBBED7B6}"/>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Financial Management</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Effective financial management is crucial for ensuring the cooperative's financial health and stability, protecting assets, and securing the community’s future through prudent policies and oversight.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Protecting Assets and Income: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should implement checks and balances to protect cash assets and maintain proper insurance coverage for properties. Additionally, consistent income collection policies are necessary to ensure financial stability.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Budgeting as a Strategic Art: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Budgeting should be approached methodically by combining historical data with realistic projections, ensuring that all costs are accounted for, including taxes and potential late payments, to create a comprehensive and effective financial plan.</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Establishing and Managing Reserves: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Reserve funds act as a financial safety net for the community, allowing for addressing unexpected expenses without the need for borrowing. Regularly updated reserve studies and a clear funding strategy are vital for managing these funds effectively.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Investment Policy Development: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A written investment policy should guide the cooperative’s investment decisions, balancing safety, liquidity, and yield while aligning with the community’s financial objectives and risk tolerance.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Financial Planning and Reporting: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management team should provide the board with accurate financial reports, ensuring compliance with regulations and establishing robust internal controls. </a:t>
            </a:r>
            <a:endParaRPr lang="en-US" dirty="0"/>
          </a:p>
        </p:txBody>
      </p:sp>
    </p:spTree>
    <p:extLst>
      <p:ext uri="{BB962C8B-B14F-4D97-AF65-F5344CB8AC3E}">
        <p14:creationId xmlns:p14="http://schemas.microsoft.com/office/powerpoint/2010/main" val="25055033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77924-14CE-2B9A-C7D6-89BE52F26F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75B111-EF61-E6C7-4FB2-1EBDAD78C50A}"/>
              </a:ext>
            </a:extLst>
          </p:cNvPr>
          <p:cNvSpPr>
            <a:spLocks noGrp="1"/>
          </p:cNvSpPr>
          <p:nvPr>
            <p:ph sz="half" idx="2"/>
          </p:nvPr>
        </p:nvSpPr>
        <p:spPr>
          <a:xfrm>
            <a:off x="228600" y="438150"/>
            <a:ext cx="6858000" cy="4705350"/>
          </a:xfrm>
        </p:spPr>
        <p:txBody>
          <a:bodyPr>
            <a:normAutofit fontScale="47500" lnSpcReduction="20000"/>
          </a:bodyPr>
          <a:lstStyle/>
          <a:p>
            <a:r>
              <a:rPr lang="en-US" sz="3200" dirty="0"/>
              <a:t>How can the board ensure that cash assets are protected effectively through checks and balances procedures?</a:t>
            </a:r>
          </a:p>
          <a:p>
            <a:r>
              <a:rPr lang="en-US" sz="3200" dirty="0"/>
              <a:t>     A) By allocating all cash assets to a single account</a:t>
            </a:r>
          </a:p>
          <a:p>
            <a:r>
              <a:rPr lang="en-US" sz="3200" dirty="0"/>
              <a:t>     B) By avoiding any financial policies and procedures</a:t>
            </a:r>
          </a:p>
          <a:p>
            <a:r>
              <a:rPr lang="en-US" sz="3200" dirty="0"/>
              <a:t>     C) By implementing prudent financial policies and investments</a:t>
            </a:r>
          </a:p>
          <a:p>
            <a:r>
              <a:rPr lang="en-US" sz="3200" dirty="0"/>
              <a:t>     D) By relying solely on insurance coverage</a:t>
            </a:r>
          </a:p>
          <a:p>
            <a:endParaRPr lang="en-US" sz="3200" dirty="0"/>
          </a:p>
          <a:p>
            <a:r>
              <a:rPr lang="en-US" sz="3200" dirty="0"/>
              <a:t>What steps can the board take to ensure the association has adequate insurance coverage for its physical assets?</a:t>
            </a:r>
          </a:p>
          <a:p>
            <a:r>
              <a:rPr lang="en-US" sz="3200" dirty="0"/>
              <a:t>     A) Avoid purchasing any insurance to save money</a:t>
            </a:r>
          </a:p>
          <a:p>
            <a:r>
              <a:rPr lang="en-US" sz="3200" dirty="0"/>
              <a:t>     B) Regularly update reserve studies to determine coverage needs</a:t>
            </a:r>
          </a:p>
          <a:p>
            <a:r>
              <a:rPr lang="en-US" sz="3200" dirty="0"/>
              <a:t>     C) Ignore the need for insurance and rely on the board's financial expertise</a:t>
            </a:r>
          </a:p>
          <a:p>
            <a:r>
              <a:rPr lang="en-US" sz="3200" dirty="0"/>
              <a:t>     D) Purchase insurance without assessing coverage requirements</a:t>
            </a:r>
          </a:p>
          <a:p>
            <a:endParaRPr lang="en-US" sz="3200" dirty="0"/>
          </a:p>
          <a:p>
            <a:r>
              <a:rPr lang="en-US" sz="3200" dirty="0"/>
              <a:t>Why is it essential to develop the budget objectively based on historical data and research?</a:t>
            </a:r>
          </a:p>
          <a:p>
            <a:r>
              <a:rPr lang="en-US" sz="3200" dirty="0"/>
              <a:t>     A) To make budgeting decisions based on assumptions alone</a:t>
            </a:r>
          </a:p>
          <a:p>
            <a:r>
              <a:rPr lang="en-US" sz="3200" dirty="0"/>
              <a:t>     B) To avoid including taxes, insurance premiums, and expected defaults in the budget</a:t>
            </a:r>
          </a:p>
          <a:p>
            <a:r>
              <a:rPr lang="en-US" sz="3200" dirty="0"/>
              <a:t>     C) To create a budget that is not realistic in terms of expenses</a:t>
            </a:r>
          </a:p>
          <a:p>
            <a:r>
              <a:rPr lang="en-US" sz="3200" dirty="0"/>
              <a:t>     D) To ensure accurate and informed financial planning</a:t>
            </a:r>
          </a:p>
          <a:p>
            <a:endParaRPr lang="en-US" dirty="0"/>
          </a:p>
        </p:txBody>
      </p:sp>
      <p:sp>
        <p:nvSpPr>
          <p:cNvPr id="6" name="Title 5">
            <a:extLst>
              <a:ext uri="{FF2B5EF4-FFF2-40B4-BE49-F238E27FC236}">
                <a16:creationId xmlns:a16="http://schemas.microsoft.com/office/drawing/2014/main" id="{4B3B2C5A-60CC-AC00-EAA4-85DB32B959BC}"/>
              </a:ext>
            </a:extLst>
          </p:cNvPr>
          <p:cNvSpPr>
            <a:spLocks noGrp="1"/>
          </p:cNvSpPr>
          <p:nvPr>
            <p:ph type="title"/>
          </p:nvPr>
        </p:nvSpPr>
        <p:spPr/>
        <p:txBody>
          <a:bodyPr>
            <a:normAutofit fontScale="90000"/>
          </a:bodyPr>
          <a:lstStyle/>
          <a:p>
            <a:r>
              <a:rPr lang="en-US" dirty="0"/>
              <a:t>Chapter 12  Cooperative Finance Quiz </a:t>
            </a:r>
          </a:p>
        </p:txBody>
      </p:sp>
    </p:spTree>
    <p:extLst>
      <p:ext uri="{BB962C8B-B14F-4D97-AF65-F5344CB8AC3E}">
        <p14:creationId xmlns:p14="http://schemas.microsoft.com/office/powerpoint/2010/main" val="40650627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9E74B-84DC-8D7B-6A10-80AAF731B2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4E5D9-C5EB-45C6-9FCF-1FF8FA6E4A96}"/>
              </a:ext>
            </a:extLst>
          </p:cNvPr>
          <p:cNvSpPr>
            <a:spLocks noGrp="1"/>
          </p:cNvSpPr>
          <p:nvPr>
            <p:ph sz="half" idx="2"/>
          </p:nvPr>
        </p:nvSpPr>
        <p:spPr>
          <a:xfrm>
            <a:off x="228600" y="666750"/>
            <a:ext cx="6858000" cy="4114800"/>
          </a:xfrm>
        </p:spPr>
        <p:txBody>
          <a:bodyPr>
            <a:normAutofit fontScale="47500" lnSpcReduction="20000"/>
          </a:bodyPr>
          <a:lstStyle/>
          <a:p>
            <a:r>
              <a:rPr lang="en-US" sz="3400" dirty="0"/>
              <a:t>Why are reserve funds crucial for a community association's financial planning?</a:t>
            </a:r>
          </a:p>
          <a:p>
            <a:r>
              <a:rPr lang="en-US" sz="3400" dirty="0"/>
              <a:t>     A) To fund new projects and enhancements</a:t>
            </a:r>
          </a:p>
          <a:p>
            <a:r>
              <a:rPr lang="en-US" sz="3400" dirty="0"/>
              <a:t>     B) To cover pet projects and parties</a:t>
            </a:r>
          </a:p>
          <a:p>
            <a:r>
              <a:rPr lang="en-US" sz="3400" dirty="0"/>
              <a:t>     C) To address unforeseen expenses and repair or replace common elements</a:t>
            </a:r>
          </a:p>
          <a:p>
            <a:r>
              <a:rPr lang="en-US" sz="3400" dirty="0"/>
              <a:t>     D) To provide a financial cushion for everyday expenses</a:t>
            </a:r>
          </a:p>
          <a:p>
            <a:endParaRPr lang="en-US" sz="3400" dirty="0"/>
          </a:p>
          <a:p>
            <a:r>
              <a:rPr lang="en-US" sz="3400" dirty="0"/>
              <a:t>What are some common federal and state regulations that community associations must consider when managing their finances?</a:t>
            </a:r>
          </a:p>
          <a:p>
            <a:r>
              <a:rPr lang="en-US" sz="3400" dirty="0"/>
              <a:t>     A) Regulations are not relevant to community associations' finances</a:t>
            </a:r>
          </a:p>
          <a:p>
            <a:r>
              <a:rPr lang="en-US" sz="3400" dirty="0"/>
              <a:t>     B) Regulations pertaining to insurance coverage only</a:t>
            </a:r>
          </a:p>
          <a:p>
            <a:r>
              <a:rPr lang="en-US" sz="3400" dirty="0"/>
              <a:t>     C) Regulations that pertain to taxes, financial reporting, and governing documents</a:t>
            </a:r>
          </a:p>
          <a:p>
            <a:r>
              <a:rPr lang="en-US" sz="3400" dirty="0"/>
              <a:t>     D) Regulations that encourage community associations to ignore financial planning</a:t>
            </a:r>
          </a:p>
          <a:p>
            <a:endParaRPr lang="en-US" dirty="0"/>
          </a:p>
        </p:txBody>
      </p:sp>
      <p:sp>
        <p:nvSpPr>
          <p:cNvPr id="6" name="Title 5">
            <a:extLst>
              <a:ext uri="{FF2B5EF4-FFF2-40B4-BE49-F238E27FC236}">
                <a16:creationId xmlns:a16="http://schemas.microsoft.com/office/drawing/2014/main" id="{29929811-39FB-F155-F32E-9F288ED7598D}"/>
              </a:ext>
            </a:extLst>
          </p:cNvPr>
          <p:cNvSpPr>
            <a:spLocks noGrp="1"/>
          </p:cNvSpPr>
          <p:nvPr>
            <p:ph type="title"/>
          </p:nvPr>
        </p:nvSpPr>
        <p:spPr/>
        <p:txBody>
          <a:bodyPr>
            <a:normAutofit fontScale="90000"/>
          </a:bodyPr>
          <a:lstStyle/>
          <a:p>
            <a:r>
              <a:rPr lang="en-US" dirty="0"/>
              <a:t>Chapter 12  Cooperative Finance Quiz </a:t>
            </a:r>
          </a:p>
        </p:txBody>
      </p:sp>
    </p:spTree>
    <p:extLst>
      <p:ext uri="{BB962C8B-B14F-4D97-AF65-F5344CB8AC3E}">
        <p14:creationId xmlns:p14="http://schemas.microsoft.com/office/powerpoint/2010/main" val="419613459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2AAD7-80CE-D7BA-B453-22C2745B4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7139DB-82E4-DA89-64FE-322CDD572FA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A622720-C8A4-FF73-359F-5372292B0BC6}"/>
              </a:ext>
            </a:extLst>
          </p:cNvPr>
          <p:cNvSpPr>
            <a:spLocks noGrp="1"/>
          </p:cNvSpPr>
          <p:nvPr>
            <p:ph type="body" idx="1"/>
          </p:nvPr>
        </p:nvSpPr>
        <p:spPr/>
        <p:txBody>
          <a:bodyPr/>
          <a:lstStyle/>
          <a:p>
            <a:endParaRPr lang="en-US"/>
          </a:p>
        </p:txBody>
      </p:sp>
      <p:pic>
        <p:nvPicPr>
          <p:cNvPr id="6" name="Picture 5" descr="A person in a white shirt&#10;&#10;AI-generated content may be incorrect.">
            <a:extLst>
              <a:ext uri="{FF2B5EF4-FFF2-40B4-BE49-F238E27FC236}">
                <a16:creationId xmlns:a16="http://schemas.microsoft.com/office/drawing/2014/main" id="{3890F88B-6F1B-DE3D-5EEF-415154C92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7" y="0"/>
            <a:ext cx="9131265" cy="5143500"/>
          </a:xfrm>
          <a:prstGeom prst="rect">
            <a:avLst/>
          </a:prstGeom>
        </p:spPr>
      </p:pic>
    </p:spTree>
    <p:extLst>
      <p:ext uri="{BB962C8B-B14F-4D97-AF65-F5344CB8AC3E}">
        <p14:creationId xmlns:p14="http://schemas.microsoft.com/office/powerpoint/2010/main" val="86746470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B48F4-04DD-E07F-A33B-9DB4850C0B66}"/>
              </a:ext>
            </a:extLst>
          </p:cNvPr>
          <p:cNvSpPr>
            <a:spLocks noGrp="1"/>
          </p:cNvSpPr>
          <p:nvPr>
            <p:ph type="title"/>
          </p:nvPr>
        </p:nvSpPr>
        <p:spPr/>
        <p:txBody>
          <a:bodyPr>
            <a:normAutofit fontScale="90000"/>
          </a:bodyPr>
          <a:lstStyle/>
          <a:p>
            <a:r>
              <a:rPr lang="en-US" dirty="0"/>
              <a:t>Chapter 13 Partnering for Success</a:t>
            </a:r>
          </a:p>
        </p:txBody>
      </p:sp>
      <p:sp>
        <p:nvSpPr>
          <p:cNvPr id="3" name="Content Placeholder 2">
            <a:extLst>
              <a:ext uri="{FF2B5EF4-FFF2-40B4-BE49-F238E27FC236}">
                <a16:creationId xmlns:a16="http://schemas.microsoft.com/office/drawing/2014/main" id="{50383CD0-7563-FF83-B3BD-FE5344F98B7E}"/>
              </a:ext>
            </a:extLst>
          </p:cNvPr>
          <p:cNvSpPr>
            <a:spLocks noGrp="1"/>
          </p:cNvSpPr>
          <p:nvPr>
            <p:ph idx="1"/>
          </p:nvPr>
        </p:nvSpPr>
        <p:spPr>
          <a:xfrm>
            <a:off x="381000" y="628650"/>
            <a:ext cx="6705600" cy="4305300"/>
          </a:xfrm>
        </p:spPr>
        <p:txBody>
          <a:bodyPr>
            <a:normAutofit fontScale="85000" lnSpcReduction="20000"/>
          </a:bodyPr>
          <a:lstStyle/>
          <a:p>
            <a:pPr marL="0" indent="0">
              <a:buNone/>
            </a:pPr>
            <a:r>
              <a:rPr lang="en-US" dirty="0"/>
              <a:t>Working with Professionals: Building Strong Foundations</a:t>
            </a:r>
          </a:p>
          <a:p>
            <a:pPr marL="0" indent="0">
              <a:buNone/>
            </a:pPr>
            <a:r>
              <a:rPr lang="en-US" b="1" dirty="0">
                <a:solidFill>
                  <a:schemeClr val="accent4">
                    <a:lumMod val="75000"/>
                  </a:schemeClr>
                </a:solidFill>
              </a:rPr>
              <a:t>Overview:</a:t>
            </a:r>
          </a:p>
          <a:p>
            <a:pPr marL="0" indent="0">
              <a:buNone/>
            </a:pPr>
            <a:r>
              <a:rPr lang="en-US" dirty="0"/>
              <a:t>Your cooperative’s success depends on a team of trusted experts—each providing vital knowledge that complements board leadership.</a:t>
            </a:r>
          </a:p>
          <a:p>
            <a:pPr marL="0" indent="0">
              <a:buNone/>
            </a:pPr>
            <a:r>
              <a:rPr lang="en-US" b="1" dirty="0">
                <a:solidFill>
                  <a:schemeClr val="accent4">
                    <a:lumMod val="75000"/>
                  </a:schemeClr>
                </a:solidFill>
              </a:rPr>
              <a:t>Key Idea: </a:t>
            </a:r>
            <a:r>
              <a:rPr lang="en-US" dirty="0"/>
              <a:t>Boards govern. Professionals guide.</a:t>
            </a:r>
          </a:p>
          <a:p>
            <a:pPr marL="0" indent="0">
              <a:buNone/>
            </a:pPr>
            <a:r>
              <a:rPr lang="en-US" b="1" dirty="0">
                <a:solidFill>
                  <a:schemeClr val="accent4">
                    <a:lumMod val="75000"/>
                  </a:schemeClr>
                </a:solidFill>
              </a:rPr>
              <a:t>Core Partners:</a:t>
            </a:r>
          </a:p>
          <a:p>
            <a:pPr lvl="1"/>
            <a:r>
              <a:rPr lang="en-US" b="1" dirty="0">
                <a:solidFill>
                  <a:schemeClr val="accent4">
                    <a:lumMod val="75000"/>
                  </a:schemeClr>
                </a:solidFill>
              </a:rPr>
              <a:t>Attorney </a:t>
            </a:r>
            <a:r>
              <a:rPr lang="en-US" dirty="0"/>
              <a:t>– Ensures legal compliance &amp; protection</a:t>
            </a:r>
          </a:p>
          <a:p>
            <a:pPr lvl="1"/>
            <a:r>
              <a:rPr lang="en-US" b="1" dirty="0">
                <a:solidFill>
                  <a:schemeClr val="accent4">
                    <a:lumMod val="75000"/>
                  </a:schemeClr>
                </a:solidFill>
              </a:rPr>
              <a:t>CPA </a:t>
            </a:r>
            <a:r>
              <a:rPr lang="en-US" dirty="0"/>
              <a:t>– Safeguards financial integrity</a:t>
            </a:r>
          </a:p>
          <a:p>
            <a:pPr lvl="1"/>
            <a:r>
              <a:rPr lang="en-US" b="1" dirty="0">
                <a:solidFill>
                  <a:schemeClr val="accent4">
                    <a:lumMod val="75000"/>
                  </a:schemeClr>
                </a:solidFill>
              </a:rPr>
              <a:t>Insurance Agent </a:t>
            </a:r>
            <a:r>
              <a:rPr lang="en-US" dirty="0"/>
              <a:t>– Manages risk &amp; protection</a:t>
            </a:r>
          </a:p>
          <a:p>
            <a:pPr lvl="1"/>
            <a:r>
              <a:rPr lang="en-US" b="1" dirty="0">
                <a:solidFill>
                  <a:schemeClr val="accent4">
                    <a:lumMod val="75000"/>
                  </a:schemeClr>
                </a:solidFill>
              </a:rPr>
              <a:t>Reserve Specialist </a:t>
            </a:r>
            <a:r>
              <a:rPr lang="en-US" dirty="0"/>
              <a:t>– Preserves assets for the future</a:t>
            </a:r>
          </a:p>
          <a:p>
            <a:pPr marL="0" indent="0">
              <a:buNone/>
            </a:pPr>
            <a:endParaRPr lang="en-US" dirty="0"/>
          </a:p>
          <a:p>
            <a:pPr marL="0" indent="0">
              <a:buNone/>
            </a:pPr>
            <a:r>
              <a:rPr lang="en-US" i="1" u="sng" dirty="0"/>
              <a:t>Strong boards are never alone—they lead through collaboration.</a:t>
            </a:r>
          </a:p>
        </p:txBody>
      </p:sp>
    </p:spTree>
    <p:extLst>
      <p:ext uri="{BB962C8B-B14F-4D97-AF65-F5344CB8AC3E}">
        <p14:creationId xmlns:p14="http://schemas.microsoft.com/office/powerpoint/2010/main" val="29447081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C7DE8-1C93-C827-6EB2-D6C505AB39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83D09-A0CC-E98A-A65A-380A329427EC}"/>
              </a:ext>
            </a:extLst>
          </p:cNvPr>
          <p:cNvSpPr>
            <a:spLocks noGrp="1"/>
          </p:cNvSpPr>
          <p:nvPr>
            <p:ph type="title"/>
          </p:nvPr>
        </p:nvSpPr>
        <p:spPr/>
        <p:txBody>
          <a:bodyPr>
            <a:normAutofit fontScale="90000"/>
          </a:bodyPr>
          <a:lstStyle/>
          <a:p>
            <a:r>
              <a:rPr lang="en-US" dirty="0"/>
              <a:t>The Attorney: Legal Guidance &amp; Protection</a:t>
            </a:r>
          </a:p>
        </p:txBody>
      </p:sp>
      <p:sp>
        <p:nvSpPr>
          <p:cNvPr id="3" name="Content Placeholder 2">
            <a:extLst>
              <a:ext uri="{FF2B5EF4-FFF2-40B4-BE49-F238E27FC236}">
                <a16:creationId xmlns:a16="http://schemas.microsoft.com/office/drawing/2014/main" id="{2214CA27-8A80-5AD4-19CD-64ED509BC669}"/>
              </a:ext>
            </a:extLst>
          </p:cNvPr>
          <p:cNvSpPr>
            <a:spLocks noGrp="1"/>
          </p:cNvSpPr>
          <p:nvPr>
            <p:ph idx="1"/>
          </p:nvPr>
        </p:nvSpPr>
        <p:spPr>
          <a:xfrm>
            <a:off x="381000" y="628650"/>
            <a:ext cx="6705600" cy="4305300"/>
          </a:xfrm>
        </p:spPr>
        <p:txBody>
          <a:bodyPr>
            <a:normAutofit fontScale="92500" lnSpcReduction="10000"/>
          </a:bodyPr>
          <a:lstStyle/>
          <a:p>
            <a:pPr marL="0" indent="0">
              <a:buNone/>
            </a:pPr>
            <a:r>
              <a:rPr lang="en-US" dirty="0"/>
              <a:t>Key Roles:</a:t>
            </a:r>
          </a:p>
          <a:p>
            <a:pPr lvl="1"/>
            <a:r>
              <a:rPr lang="en-US" dirty="0"/>
              <a:t>Reviews </a:t>
            </a:r>
            <a:r>
              <a:rPr lang="en-US" b="1" dirty="0">
                <a:solidFill>
                  <a:schemeClr val="accent4">
                    <a:lumMod val="75000"/>
                  </a:schemeClr>
                </a:solidFill>
              </a:rPr>
              <a:t>bylaws, contracts, and rules </a:t>
            </a:r>
            <a:r>
              <a:rPr lang="en-US" dirty="0"/>
              <a:t>for compliance</a:t>
            </a:r>
          </a:p>
          <a:p>
            <a:pPr lvl="1"/>
            <a:r>
              <a:rPr lang="en-US" dirty="0"/>
              <a:t>Provides </a:t>
            </a:r>
            <a:r>
              <a:rPr lang="en-US" b="1" dirty="0">
                <a:solidFill>
                  <a:schemeClr val="accent4">
                    <a:lumMod val="75000"/>
                  </a:schemeClr>
                </a:solidFill>
              </a:rPr>
              <a:t>legal opinions </a:t>
            </a:r>
            <a:r>
              <a:rPr lang="en-US" dirty="0"/>
              <a:t>to guide board actions</a:t>
            </a:r>
          </a:p>
          <a:p>
            <a:pPr lvl="1"/>
            <a:r>
              <a:rPr lang="en-US" b="1" dirty="0">
                <a:solidFill>
                  <a:schemeClr val="accent4">
                    <a:lumMod val="75000"/>
                  </a:schemeClr>
                </a:solidFill>
              </a:rPr>
              <a:t>Educates</a:t>
            </a:r>
            <a:r>
              <a:rPr lang="en-US" dirty="0"/>
              <a:t> boards &amp; residents on rights and obligations</a:t>
            </a:r>
          </a:p>
          <a:p>
            <a:pPr lvl="1"/>
            <a:r>
              <a:rPr lang="en-US" dirty="0"/>
              <a:t>Handles </a:t>
            </a:r>
            <a:r>
              <a:rPr lang="en-US" b="1" dirty="0">
                <a:solidFill>
                  <a:schemeClr val="accent4">
                    <a:lumMod val="75000"/>
                  </a:schemeClr>
                </a:solidFill>
              </a:rPr>
              <a:t>collections, deed enforcement, and litigation</a:t>
            </a:r>
          </a:p>
          <a:p>
            <a:pPr marL="0" indent="0">
              <a:buNone/>
            </a:pPr>
            <a:r>
              <a:rPr lang="en-US" b="1" dirty="0">
                <a:solidFill>
                  <a:schemeClr val="accent4">
                    <a:lumMod val="75000"/>
                  </a:schemeClr>
                </a:solidFill>
              </a:rPr>
              <a:t>Best Practices:</a:t>
            </a:r>
          </a:p>
          <a:p>
            <a:pPr lvl="1"/>
            <a:r>
              <a:rPr lang="en-US" dirty="0"/>
              <a:t>Choose an attorney </a:t>
            </a:r>
            <a:r>
              <a:rPr lang="en-US" b="1" dirty="0">
                <a:solidFill>
                  <a:schemeClr val="accent4">
                    <a:lumMod val="75000"/>
                  </a:schemeClr>
                </a:solidFill>
              </a:rPr>
              <a:t>specializing in community association law</a:t>
            </a:r>
          </a:p>
          <a:p>
            <a:pPr lvl="1"/>
            <a:r>
              <a:rPr lang="en-US" dirty="0"/>
              <a:t>Designate </a:t>
            </a:r>
            <a:r>
              <a:rPr lang="en-US" b="1" dirty="0">
                <a:solidFill>
                  <a:schemeClr val="accent4">
                    <a:lumMod val="75000"/>
                  </a:schemeClr>
                </a:solidFill>
              </a:rPr>
              <a:t>one board contact </a:t>
            </a:r>
            <a:r>
              <a:rPr lang="en-US" dirty="0"/>
              <a:t>to streamline communication</a:t>
            </a:r>
          </a:p>
          <a:p>
            <a:pPr lvl="1"/>
            <a:r>
              <a:rPr lang="en-US" dirty="0"/>
              <a:t>Remember: the attorney represents the </a:t>
            </a:r>
            <a:r>
              <a:rPr lang="en-US" b="1" dirty="0">
                <a:solidFill>
                  <a:schemeClr val="accent4">
                    <a:lumMod val="75000"/>
                  </a:schemeClr>
                </a:solidFill>
              </a:rPr>
              <a:t>association—not individuals</a:t>
            </a:r>
          </a:p>
          <a:p>
            <a:pPr marL="0" indent="0">
              <a:buNone/>
            </a:pPr>
            <a:endParaRPr lang="en-US" dirty="0"/>
          </a:p>
          <a:p>
            <a:pPr marL="0" indent="0">
              <a:buNone/>
            </a:pPr>
            <a:r>
              <a:rPr lang="en-US" i="1" u="sng" dirty="0"/>
              <a:t>A good attorney prevents problems before they happen.</a:t>
            </a:r>
          </a:p>
        </p:txBody>
      </p:sp>
    </p:spTree>
    <p:extLst>
      <p:ext uri="{BB962C8B-B14F-4D97-AF65-F5344CB8AC3E}">
        <p14:creationId xmlns:p14="http://schemas.microsoft.com/office/powerpoint/2010/main" val="11184266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4BEA2-518D-2CD4-95F0-60E1159A8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D6D33-3BE3-9723-AB02-C03974C67972}"/>
              </a:ext>
            </a:extLst>
          </p:cNvPr>
          <p:cNvSpPr>
            <a:spLocks noGrp="1"/>
          </p:cNvSpPr>
          <p:nvPr>
            <p:ph type="title"/>
          </p:nvPr>
        </p:nvSpPr>
        <p:spPr/>
        <p:txBody>
          <a:bodyPr>
            <a:normAutofit fontScale="90000"/>
          </a:bodyPr>
          <a:lstStyle/>
          <a:p>
            <a:r>
              <a:rPr lang="en-US" dirty="0"/>
              <a:t>The CPA: Financial Health &amp; Transparency</a:t>
            </a:r>
          </a:p>
        </p:txBody>
      </p:sp>
      <p:sp>
        <p:nvSpPr>
          <p:cNvPr id="3" name="Content Placeholder 2">
            <a:extLst>
              <a:ext uri="{FF2B5EF4-FFF2-40B4-BE49-F238E27FC236}">
                <a16:creationId xmlns:a16="http://schemas.microsoft.com/office/drawing/2014/main" id="{23F34627-1E7B-7CEE-0BF7-9B580F11E204}"/>
              </a:ext>
            </a:extLst>
          </p:cNvPr>
          <p:cNvSpPr>
            <a:spLocks noGrp="1"/>
          </p:cNvSpPr>
          <p:nvPr>
            <p:ph idx="1"/>
          </p:nvPr>
        </p:nvSpPr>
        <p:spPr>
          <a:xfrm>
            <a:off x="381000" y="628650"/>
            <a:ext cx="6705600" cy="4305300"/>
          </a:xfrm>
        </p:spPr>
        <p:txBody>
          <a:bodyPr>
            <a:normAutofit lnSpcReduction="10000"/>
          </a:bodyPr>
          <a:lstStyle/>
          <a:p>
            <a:pPr marL="0" indent="0">
              <a:buNone/>
            </a:pPr>
            <a:r>
              <a:rPr lang="en-US" b="1" dirty="0">
                <a:solidFill>
                  <a:schemeClr val="accent4">
                    <a:lumMod val="75000"/>
                  </a:schemeClr>
                </a:solidFill>
              </a:rPr>
              <a:t>Key Roles:</a:t>
            </a:r>
          </a:p>
          <a:p>
            <a:pPr lvl="1"/>
            <a:r>
              <a:rPr lang="en-US" dirty="0"/>
              <a:t>Conducts </a:t>
            </a:r>
            <a:r>
              <a:rPr lang="en-US" b="1" dirty="0">
                <a:solidFill>
                  <a:schemeClr val="accent4">
                    <a:lumMod val="75000"/>
                  </a:schemeClr>
                </a:solidFill>
              </a:rPr>
              <a:t>audits, reviews, and budget analyses</a:t>
            </a:r>
          </a:p>
          <a:p>
            <a:pPr lvl="1"/>
            <a:r>
              <a:rPr lang="en-US" dirty="0"/>
              <a:t>Designs </a:t>
            </a:r>
            <a:r>
              <a:rPr lang="en-US" b="1" dirty="0">
                <a:solidFill>
                  <a:schemeClr val="accent4">
                    <a:lumMod val="75000"/>
                  </a:schemeClr>
                </a:solidFill>
              </a:rPr>
              <a:t>accounting systems and internal controls</a:t>
            </a:r>
          </a:p>
          <a:p>
            <a:pPr lvl="1"/>
            <a:r>
              <a:rPr lang="en-US" dirty="0"/>
              <a:t>Advises on </a:t>
            </a:r>
            <a:r>
              <a:rPr lang="en-US" b="1" dirty="0">
                <a:solidFill>
                  <a:schemeClr val="accent4">
                    <a:lumMod val="75000"/>
                  </a:schemeClr>
                </a:solidFill>
              </a:rPr>
              <a:t>reserves, investments, and fiscal planning</a:t>
            </a:r>
          </a:p>
          <a:p>
            <a:pPr lvl="1"/>
            <a:r>
              <a:rPr lang="en-US" dirty="0"/>
              <a:t>Educates the board on </a:t>
            </a:r>
            <a:r>
              <a:rPr lang="en-US" b="1" dirty="0">
                <a:solidFill>
                  <a:schemeClr val="accent4">
                    <a:lumMod val="75000"/>
                  </a:schemeClr>
                </a:solidFill>
              </a:rPr>
              <a:t>financial reports and compliance</a:t>
            </a:r>
          </a:p>
          <a:p>
            <a:pPr marL="0" indent="0">
              <a:buNone/>
            </a:pPr>
            <a:r>
              <a:rPr lang="en-US" b="1" dirty="0">
                <a:solidFill>
                  <a:schemeClr val="accent4">
                    <a:lumMod val="75000"/>
                  </a:schemeClr>
                </a:solidFill>
              </a:rPr>
              <a:t>Why It Matters:</a:t>
            </a:r>
          </a:p>
          <a:p>
            <a:pPr lvl="1"/>
            <a:r>
              <a:rPr lang="en-US" dirty="0"/>
              <a:t>Promotes </a:t>
            </a:r>
            <a:r>
              <a:rPr lang="en-US" b="1" dirty="0">
                <a:solidFill>
                  <a:schemeClr val="accent4">
                    <a:lumMod val="75000"/>
                  </a:schemeClr>
                </a:solidFill>
              </a:rPr>
              <a:t>accountability &amp; trust </a:t>
            </a:r>
            <a:r>
              <a:rPr lang="en-US" dirty="0"/>
              <a:t>with members</a:t>
            </a:r>
          </a:p>
          <a:p>
            <a:pPr lvl="1"/>
            <a:r>
              <a:rPr lang="en-US" dirty="0"/>
              <a:t>Ensures </a:t>
            </a:r>
            <a:r>
              <a:rPr lang="en-US" b="1" dirty="0">
                <a:solidFill>
                  <a:schemeClr val="accent4">
                    <a:lumMod val="75000"/>
                  </a:schemeClr>
                </a:solidFill>
              </a:rPr>
              <a:t>accurate reporting </a:t>
            </a:r>
            <a:r>
              <a:rPr lang="en-US" dirty="0"/>
              <a:t>for long-term stability</a:t>
            </a:r>
          </a:p>
          <a:p>
            <a:pPr lvl="1"/>
            <a:r>
              <a:rPr lang="en-US" dirty="0"/>
              <a:t>Helps boards make </a:t>
            </a:r>
            <a:r>
              <a:rPr lang="en-US" b="1" dirty="0">
                <a:solidFill>
                  <a:schemeClr val="accent4">
                    <a:lumMod val="75000"/>
                  </a:schemeClr>
                </a:solidFill>
              </a:rPr>
              <a:t>data-driven financial decisions</a:t>
            </a:r>
          </a:p>
          <a:p>
            <a:pPr marL="0" indent="0">
              <a:buNone/>
            </a:pPr>
            <a:endParaRPr lang="en-US" dirty="0"/>
          </a:p>
          <a:p>
            <a:pPr marL="0" indent="0">
              <a:buNone/>
            </a:pPr>
            <a:r>
              <a:rPr lang="en-US" i="1" u="sng" dirty="0"/>
              <a:t>Financial clarity leads to confident leadership.</a:t>
            </a:r>
          </a:p>
        </p:txBody>
      </p:sp>
    </p:spTree>
    <p:extLst>
      <p:ext uri="{BB962C8B-B14F-4D97-AF65-F5344CB8AC3E}">
        <p14:creationId xmlns:p14="http://schemas.microsoft.com/office/powerpoint/2010/main" val="8194284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271E4-D12D-1DE6-9C5C-DFFEA1CFA8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230F9-74F8-52CC-EC01-D90F405CBE84}"/>
              </a:ext>
            </a:extLst>
          </p:cNvPr>
          <p:cNvSpPr>
            <a:spLocks noGrp="1"/>
          </p:cNvSpPr>
          <p:nvPr>
            <p:ph type="title"/>
          </p:nvPr>
        </p:nvSpPr>
        <p:spPr>
          <a:xfrm>
            <a:off x="163284" y="120253"/>
            <a:ext cx="8066316" cy="394097"/>
          </a:xfrm>
        </p:spPr>
        <p:txBody>
          <a:bodyPr>
            <a:normAutofit fontScale="90000"/>
          </a:bodyPr>
          <a:lstStyle/>
          <a:p>
            <a:r>
              <a:rPr lang="en-US" dirty="0"/>
              <a:t>The Insurance Agent: Risk Management &amp; Security</a:t>
            </a:r>
          </a:p>
        </p:txBody>
      </p:sp>
      <p:sp>
        <p:nvSpPr>
          <p:cNvPr id="3" name="Content Placeholder 2">
            <a:extLst>
              <a:ext uri="{FF2B5EF4-FFF2-40B4-BE49-F238E27FC236}">
                <a16:creationId xmlns:a16="http://schemas.microsoft.com/office/drawing/2014/main" id="{F8C7049D-26DD-63B7-E79F-76B05AFE0DC1}"/>
              </a:ext>
            </a:extLst>
          </p:cNvPr>
          <p:cNvSpPr>
            <a:spLocks noGrp="1"/>
          </p:cNvSpPr>
          <p:nvPr>
            <p:ph idx="1"/>
          </p:nvPr>
        </p:nvSpPr>
        <p:spPr>
          <a:xfrm>
            <a:off x="381000" y="628650"/>
            <a:ext cx="6705600" cy="4305300"/>
          </a:xfrm>
        </p:spPr>
        <p:txBody>
          <a:bodyPr>
            <a:normAutofit fontScale="92500" lnSpcReduction="10000"/>
          </a:bodyPr>
          <a:lstStyle/>
          <a:p>
            <a:pPr marL="0" indent="0">
              <a:buNone/>
            </a:pPr>
            <a:r>
              <a:rPr lang="en-US" b="1" dirty="0">
                <a:solidFill>
                  <a:schemeClr val="accent4">
                    <a:lumMod val="75000"/>
                  </a:schemeClr>
                </a:solidFill>
              </a:rPr>
              <a:t>Key Roles:</a:t>
            </a:r>
          </a:p>
          <a:p>
            <a:pPr lvl="1"/>
            <a:r>
              <a:rPr lang="en-US" dirty="0">
                <a:solidFill>
                  <a:schemeClr val="bg1"/>
                </a:solidFill>
              </a:rPr>
              <a:t>Reviews </a:t>
            </a:r>
            <a:r>
              <a:rPr lang="en-US" b="1" dirty="0">
                <a:solidFill>
                  <a:schemeClr val="accent4">
                    <a:lumMod val="75000"/>
                  </a:schemeClr>
                </a:solidFill>
              </a:rPr>
              <a:t>documents</a:t>
            </a:r>
            <a:r>
              <a:rPr lang="en-US" dirty="0">
                <a:solidFill>
                  <a:schemeClr val="bg1"/>
                </a:solidFill>
              </a:rPr>
              <a:t> to ensure coverage meets legal minimums</a:t>
            </a:r>
          </a:p>
          <a:p>
            <a:pPr lvl="1"/>
            <a:r>
              <a:rPr lang="en-US" dirty="0">
                <a:solidFill>
                  <a:schemeClr val="bg1"/>
                </a:solidFill>
              </a:rPr>
              <a:t>Conducts </a:t>
            </a:r>
            <a:r>
              <a:rPr lang="en-US" b="1" dirty="0">
                <a:solidFill>
                  <a:schemeClr val="accent4">
                    <a:lumMod val="75000"/>
                  </a:schemeClr>
                </a:solidFill>
              </a:rPr>
              <a:t>risk inspections </a:t>
            </a:r>
            <a:r>
              <a:rPr lang="en-US" dirty="0">
                <a:solidFill>
                  <a:schemeClr val="bg1"/>
                </a:solidFill>
              </a:rPr>
              <a:t>and verifies property values</a:t>
            </a:r>
          </a:p>
          <a:p>
            <a:pPr lvl="1"/>
            <a:r>
              <a:rPr lang="en-US" dirty="0">
                <a:solidFill>
                  <a:schemeClr val="bg1"/>
                </a:solidFill>
              </a:rPr>
              <a:t>Advises on </a:t>
            </a:r>
            <a:r>
              <a:rPr lang="en-US" b="1" dirty="0">
                <a:solidFill>
                  <a:schemeClr val="accent4">
                    <a:lumMod val="75000"/>
                  </a:schemeClr>
                </a:solidFill>
              </a:rPr>
              <a:t>liability, fidelity bonds, and disaster protection</a:t>
            </a:r>
          </a:p>
          <a:p>
            <a:pPr lvl="1"/>
            <a:r>
              <a:rPr lang="en-US" dirty="0">
                <a:solidFill>
                  <a:schemeClr val="bg1"/>
                </a:solidFill>
              </a:rPr>
              <a:t>Educates residents on </a:t>
            </a:r>
            <a:r>
              <a:rPr lang="en-US" b="1" dirty="0">
                <a:solidFill>
                  <a:schemeClr val="accent4">
                    <a:lumMod val="75000"/>
                  </a:schemeClr>
                </a:solidFill>
              </a:rPr>
              <a:t>coverage boundaries</a:t>
            </a:r>
          </a:p>
          <a:p>
            <a:pPr marL="0" indent="0">
              <a:buNone/>
            </a:pPr>
            <a:r>
              <a:rPr lang="en-US" b="1" dirty="0">
                <a:solidFill>
                  <a:schemeClr val="accent4">
                    <a:lumMod val="75000"/>
                  </a:schemeClr>
                </a:solidFill>
              </a:rPr>
              <a:t>Board Tips:</a:t>
            </a:r>
          </a:p>
          <a:p>
            <a:pPr lvl="1"/>
            <a:r>
              <a:rPr lang="en-US" dirty="0">
                <a:solidFill>
                  <a:schemeClr val="bg1"/>
                </a:solidFill>
              </a:rPr>
              <a:t>Work with agents experienced in </a:t>
            </a:r>
            <a:r>
              <a:rPr lang="en-US" b="1" dirty="0">
                <a:solidFill>
                  <a:schemeClr val="accent4">
                    <a:lumMod val="75000"/>
                  </a:schemeClr>
                </a:solidFill>
              </a:rPr>
              <a:t>community associations</a:t>
            </a:r>
          </a:p>
          <a:p>
            <a:pPr lvl="1"/>
            <a:r>
              <a:rPr lang="en-US" dirty="0">
                <a:solidFill>
                  <a:schemeClr val="bg1"/>
                </a:solidFill>
              </a:rPr>
              <a:t>Review coverages </a:t>
            </a:r>
            <a:r>
              <a:rPr lang="en-US" b="1" dirty="0">
                <a:solidFill>
                  <a:schemeClr val="accent4">
                    <a:lumMod val="75000"/>
                  </a:schemeClr>
                </a:solidFill>
              </a:rPr>
              <a:t>annually</a:t>
            </a:r>
            <a:r>
              <a:rPr lang="en-US" dirty="0">
                <a:solidFill>
                  <a:schemeClr val="bg1"/>
                </a:solidFill>
              </a:rPr>
              <a:t> and after major repairs</a:t>
            </a:r>
          </a:p>
          <a:p>
            <a:pPr lvl="1"/>
            <a:r>
              <a:rPr lang="en-US" dirty="0">
                <a:solidFill>
                  <a:schemeClr val="bg1"/>
                </a:solidFill>
              </a:rPr>
              <a:t>Promote </a:t>
            </a:r>
            <a:r>
              <a:rPr lang="en-US" b="1" dirty="0">
                <a:solidFill>
                  <a:schemeClr val="accent4">
                    <a:lumMod val="75000"/>
                  </a:schemeClr>
                </a:solidFill>
              </a:rPr>
              <a:t>transparent claims procedures</a:t>
            </a:r>
          </a:p>
          <a:p>
            <a:pPr marL="0" indent="0">
              <a:buNone/>
            </a:pPr>
            <a:endParaRPr lang="en-US" dirty="0">
              <a:solidFill>
                <a:schemeClr val="bg1"/>
              </a:solidFill>
            </a:endParaRPr>
          </a:p>
          <a:p>
            <a:pPr marL="0" indent="0">
              <a:buNone/>
            </a:pPr>
            <a:r>
              <a:rPr lang="en-US" i="1" u="sng" dirty="0">
                <a:solidFill>
                  <a:schemeClr val="bg1"/>
                </a:solidFill>
              </a:rPr>
              <a:t>Prepared communities recover faster</a:t>
            </a:r>
            <a:r>
              <a:rPr lang="en-US" b="1" dirty="0">
                <a:solidFill>
                  <a:schemeClr val="accent4">
                    <a:lumMod val="75000"/>
                  </a:schemeClr>
                </a:solidFill>
              </a:rPr>
              <a:t>.</a:t>
            </a:r>
            <a:endParaRPr lang="en-US" i="1" u="sng" dirty="0"/>
          </a:p>
        </p:txBody>
      </p:sp>
    </p:spTree>
    <p:extLst>
      <p:ext uri="{BB962C8B-B14F-4D97-AF65-F5344CB8AC3E}">
        <p14:creationId xmlns:p14="http://schemas.microsoft.com/office/powerpoint/2010/main" val="211927564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858DA-3FAB-57FB-F8F6-065FEE369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D7248-B261-4378-C429-F0B78DA32B6F}"/>
              </a:ext>
            </a:extLst>
          </p:cNvPr>
          <p:cNvSpPr>
            <a:spLocks noGrp="1"/>
          </p:cNvSpPr>
          <p:nvPr>
            <p:ph type="title"/>
          </p:nvPr>
        </p:nvSpPr>
        <p:spPr>
          <a:xfrm>
            <a:off x="163284" y="120253"/>
            <a:ext cx="8066316" cy="394097"/>
          </a:xfrm>
        </p:spPr>
        <p:txBody>
          <a:bodyPr>
            <a:normAutofit fontScale="90000"/>
          </a:bodyPr>
          <a:lstStyle/>
          <a:p>
            <a:r>
              <a:rPr lang="en-US" dirty="0"/>
              <a:t>The Reserve Specialist: Planning for the Future</a:t>
            </a:r>
          </a:p>
        </p:txBody>
      </p:sp>
      <p:sp>
        <p:nvSpPr>
          <p:cNvPr id="3" name="Content Placeholder 2">
            <a:extLst>
              <a:ext uri="{FF2B5EF4-FFF2-40B4-BE49-F238E27FC236}">
                <a16:creationId xmlns:a16="http://schemas.microsoft.com/office/drawing/2014/main" id="{E780155C-B6A2-2FB7-AAD2-32225A6FD2DE}"/>
              </a:ext>
            </a:extLst>
          </p:cNvPr>
          <p:cNvSpPr>
            <a:spLocks noGrp="1"/>
          </p:cNvSpPr>
          <p:nvPr>
            <p:ph idx="1"/>
          </p:nvPr>
        </p:nvSpPr>
        <p:spPr>
          <a:xfrm>
            <a:off x="381000" y="628650"/>
            <a:ext cx="6705600" cy="4305300"/>
          </a:xfrm>
        </p:spPr>
        <p:txBody>
          <a:bodyPr>
            <a:normAutofit fontScale="92500" lnSpcReduction="10000"/>
          </a:bodyPr>
          <a:lstStyle/>
          <a:p>
            <a:pPr marL="0" indent="0">
              <a:buNone/>
            </a:pPr>
            <a:r>
              <a:rPr lang="en-US" b="1" dirty="0">
                <a:solidFill>
                  <a:schemeClr val="accent4">
                    <a:lumMod val="75000"/>
                  </a:schemeClr>
                </a:solidFill>
              </a:rPr>
              <a:t>Key Roles:</a:t>
            </a:r>
          </a:p>
          <a:p>
            <a:pPr lvl="1"/>
            <a:r>
              <a:rPr lang="en-US" dirty="0">
                <a:solidFill>
                  <a:schemeClr val="bg1"/>
                </a:solidFill>
              </a:rPr>
              <a:t>Performs </a:t>
            </a:r>
            <a:r>
              <a:rPr lang="en-US" b="1" dirty="0">
                <a:solidFill>
                  <a:schemeClr val="accent4">
                    <a:lumMod val="75000"/>
                  </a:schemeClr>
                </a:solidFill>
              </a:rPr>
              <a:t>reserve studies </a:t>
            </a:r>
            <a:r>
              <a:rPr lang="en-US" dirty="0">
                <a:solidFill>
                  <a:schemeClr val="bg1"/>
                </a:solidFill>
              </a:rPr>
              <a:t>to forecast repair &amp; replacement costs</a:t>
            </a:r>
          </a:p>
          <a:p>
            <a:pPr lvl="1"/>
            <a:r>
              <a:rPr lang="en-US" dirty="0">
                <a:solidFill>
                  <a:schemeClr val="bg1"/>
                </a:solidFill>
              </a:rPr>
              <a:t>Calculates </a:t>
            </a:r>
            <a:r>
              <a:rPr lang="en-US" b="1" dirty="0">
                <a:solidFill>
                  <a:schemeClr val="accent4">
                    <a:lumMod val="75000"/>
                  </a:schemeClr>
                </a:solidFill>
              </a:rPr>
              <a:t>component lifespans &amp; funding needs</a:t>
            </a:r>
          </a:p>
          <a:p>
            <a:pPr lvl="1"/>
            <a:r>
              <a:rPr lang="en-US" dirty="0">
                <a:solidFill>
                  <a:schemeClr val="bg1"/>
                </a:solidFill>
              </a:rPr>
              <a:t>Helps boards establish </a:t>
            </a:r>
            <a:r>
              <a:rPr lang="en-US" b="1" dirty="0">
                <a:solidFill>
                  <a:schemeClr val="accent4">
                    <a:lumMod val="75000"/>
                  </a:schemeClr>
                </a:solidFill>
              </a:rPr>
              <a:t>realistic reserve contributions</a:t>
            </a:r>
          </a:p>
          <a:p>
            <a:pPr lvl="1"/>
            <a:r>
              <a:rPr lang="en-US" dirty="0">
                <a:solidFill>
                  <a:schemeClr val="bg1"/>
                </a:solidFill>
              </a:rPr>
              <a:t>Guides ethical </a:t>
            </a:r>
            <a:r>
              <a:rPr lang="en-US" b="1" dirty="0">
                <a:solidFill>
                  <a:schemeClr val="accent4">
                    <a:lumMod val="75000"/>
                  </a:schemeClr>
                </a:solidFill>
              </a:rPr>
              <a:t>contractor selection &amp; bid processes</a:t>
            </a:r>
          </a:p>
          <a:p>
            <a:pPr marL="0" indent="0">
              <a:buNone/>
            </a:pPr>
            <a:r>
              <a:rPr lang="en-US" b="1" dirty="0">
                <a:solidFill>
                  <a:schemeClr val="accent4">
                    <a:lumMod val="75000"/>
                  </a:schemeClr>
                </a:solidFill>
              </a:rPr>
              <a:t>Why It Matters:</a:t>
            </a:r>
          </a:p>
          <a:p>
            <a:pPr lvl="1"/>
            <a:r>
              <a:rPr lang="en-US" dirty="0">
                <a:solidFill>
                  <a:schemeClr val="bg1"/>
                </a:solidFill>
              </a:rPr>
              <a:t>Prevents financial shocks from major repairs</a:t>
            </a:r>
          </a:p>
          <a:p>
            <a:pPr lvl="1"/>
            <a:r>
              <a:rPr lang="en-US" dirty="0">
                <a:solidFill>
                  <a:schemeClr val="bg1"/>
                </a:solidFill>
              </a:rPr>
              <a:t>Strengthens long-term sustainability and property value</a:t>
            </a:r>
          </a:p>
          <a:p>
            <a:pPr lvl="1"/>
            <a:r>
              <a:rPr lang="en-US" dirty="0">
                <a:solidFill>
                  <a:schemeClr val="bg1"/>
                </a:solidFill>
              </a:rPr>
              <a:t>Provides clarity for budgeting and owner communication</a:t>
            </a:r>
          </a:p>
          <a:p>
            <a:pPr marL="0" indent="0">
              <a:buNone/>
            </a:pPr>
            <a:endParaRPr lang="en-US" dirty="0">
              <a:solidFill>
                <a:schemeClr val="bg1"/>
              </a:solidFill>
            </a:endParaRPr>
          </a:p>
          <a:p>
            <a:pPr marL="0" indent="0">
              <a:buNone/>
            </a:pPr>
            <a:r>
              <a:rPr lang="en-US" i="1" u="sng" dirty="0">
                <a:solidFill>
                  <a:schemeClr val="bg1"/>
                </a:solidFill>
              </a:rPr>
              <a:t>Today’s planning secures tomorrow’s community.</a:t>
            </a:r>
          </a:p>
        </p:txBody>
      </p:sp>
    </p:spTree>
    <p:extLst>
      <p:ext uri="{BB962C8B-B14F-4D97-AF65-F5344CB8AC3E}">
        <p14:creationId xmlns:p14="http://schemas.microsoft.com/office/powerpoint/2010/main" val="49224185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F012B-70B4-8DAD-313F-B26ED611306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C25DF0E-E151-E7A4-DC69-EE9AA2C9386D}"/>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Critical Roles of Professionals: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Professionals, such as attorneys, CPAs, insurance agents, and reserve specialists, provide essential expertise and guidance that strengthen the operations and governance of community associations.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The Attorney: Legal Guidance: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Attorneys specializing in community association law help ensure compliance with governing documents and state regulations. </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The Certified Public Accountant (CPA): Financial Oversight: CPAs </a:t>
            </a:r>
            <a:br>
              <a:rPr lang="en-US" sz="4800" dirty="0">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CPAs</a:t>
            </a:r>
            <a:r>
              <a:rPr lang="en-US" sz="5600" dirty="0">
                <a:latin typeface="Arial" panose="020B0604020202020204" pitchFamily="34" charset="0"/>
                <a:cs typeface="Arial" panose="020B0604020202020204" pitchFamily="34" charset="0"/>
              </a:rPr>
              <a:t> bring financial expertise beyond day-to-day bookkeeping, conducting audits, preparing financial reports, developing policies, and providing training on financial matters to ensure the cooperative's economic health and transparency.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The Insurance Agent: Risk Management: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Insurance agents with knowledge of community associations help identify coverage needs, ensure proper property valuation, and provide education on members’ insurance responsibilities. </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The Reserve Specialist: Asset Preservation: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Reserve specialists conduct detailed reserve studies to guide financial planning for maintenance and replacement of community assets. Their expertise helps cooperatives plan for future expenses effectively.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Collaborative Support for Success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By fostering strong partnerships with these professionals, cooperatives can improve operational efficiency, ensure legal compliance, bolster financial health, and enhance the overall quality of community living.</a:t>
            </a:r>
            <a:endParaRPr lang="en-US" dirty="0"/>
          </a:p>
        </p:txBody>
      </p:sp>
    </p:spTree>
    <p:extLst>
      <p:ext uri="{BB962C8B-B14F-4D97-AF65-F5344CB8AC3E}">
        <p14:creationId xmlns:p14="http://schemas.microsoft.com/office/powerpoint/2010/main" val="16851244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14EAE-4154-A44B-19D2-B82D4EBB81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4BBC64-6437-5502-E309-6216171879B5}"/>
              </a:ext>
            </a:extLst>
          </p:cNvPr>
          <p:cNvSpPr>
            <a:spLocks noGrp="1"/>
          </p:cNvSpPr>
          <p:nvPr>
            <p:ph sz="half" idx="2"/>
          </p:nvPr>
        </p:nvSpPr>
        <p:spPr>
          <a:xfrm>
            <a:off x="228600" y="514350"/>
            <a:ext cx="6858000" cy="4572000"/>
          </a:xfrm>
        </p:spPr>
        <p:txBody>
          <a:bodyPr>
            <a:normAutofit fontScale="70000" lnSpcReduction="20000"/>
          </a:bodyPr>
          <a:lstStyle/>
          <a:p>
            <a:r>
              <a:rPr lang="en-US" sz="2200" dirty="0"/>
              <a:t>What is the primary reason for selecting an attorney with expertise in community association law for your community association?</a:t>
            </a:r>
          </a:p>
          <a:p>
            <a:r>
              <a:rPr lang="en-US" sz="2200" dirty="0"/>
              <a:t>     a) To reduce legal expenses</a:t>
            </a:r>
          </a:p>
          <a:p>
            <a:r>
              <a:rPr lang="en-US" sz="2200" dirty="0"/>
              <a:t>     b) To improve communication within the board</a:t>
            </a:r>
          </a:p>
          <a:p>
            <a:r>
              <a:rPr lang="en-US" sz="2200" dirty="0"/>
              <a:t>     c) To ensure compliance with governing documents and regulations</a:t>
            </a:r>
          </a:p>
          <a:p>
            <a:r>
              <a:rPr lang="en-US" sz="2200" dirty="0"/>
              <a:t>     d) To handle routine administrative tasks</a:t>
            </a:r>
          </a:p>
          <a:p>
            <a:endParaRPr lang="en-US" sz="2200" dirty="0"/>
          </a:p>
          <a:p>
            <a:r>
              <a:rPr lang="en-US" sz="2200" dirty="0"/>
              <a:t>How can Certified Public Accountants (CPAs) benefit a community association?</a:t>
            </a:r>
          </a:p>
          <a:p>
            <a:r>
              <a:rPr lang="en-US" sz="2200" dirty="0"/>
              <a:t>     a) By handling day-to-day bookkeeping tasks</a:t>
            </a:r>
          </a:p>
          <a:p>
            <a:r>
              <a:rPr lang="en-US" sz="2200" dirty="0"/>
              <a:t>     b) By providing legal guidance</a:t>
            </a:r>
          </a:p>
          <a:p>
            <a:r>
              <a:rPr lang="en-US" sz="2200" dirty="0"/>
              <a:t>     c) By offering investment advice</a:t>
            </a:r>
          </a:p>
          <a:p>
            <a:r>
              <a:rPr lang="en-US" sz="2200" dirty="0"/>
              <a:t>     d) By assisting with financial reporting, budgeting, and audits</a:t>
            </a:r>
          </a:p>
          <a:p>
            <a:endParaRPr lang="en-US" sz="2200" dirty="0"/>
          </a:p>
          <a:p>
            <a:r>
              <a:rPr lang="en-US" sz="2200" dirty="0"/>
              <a:t>Why is it crucial for insurance agents working with community associations to have specialized knowledge?</a:t>
            </a:r>
          </a:p>
          <a:p>
            <a:r>
              <a:rPr lang="en-US" sz="2200" dirty="0"/>
              <a:t>     a) To provide discounts on insurance premiums</a:t>
            </a:r>
          </a:p>
          <a:p>
            <a:r>
              <a:rPr lang="en-US" sz="2200" dirty="0"/>
              <a:t>     b) To simplify the insurance process</a:t>
            </a:r>
          </a:p>
          <a:p>
            <a:r>
              <a:rPr lang="en-US" sz="2200" dirty="0"/>
              <a:t>     c) To ensure the association has appropriate coverage tailored to its unique needs</a:t>
            </a:r>
          </a:p>
          <a:p>
            <a:r>
              <a:rPr lang="en-US" sz="2200" dirty="0"/>
              <a:t>     d) To expedite claims processing</a:t>
            </a:r>
          </a:p>
          <a:p>
            <a:endParaRPr lang="en-US" dirty="0"/>
          </a:p>
        </p:txBody>
      </p:sp>
      <p:sp>
        <p:nvSpPr>
          <p:cNvPr id="6" name="Title 5">
            <a:extLst>
              <a:ext uri="{FF2B5EF4-FFF2-40B4-BE49-F238E27FC236}">
                <a16:creationId xmlns:a16="http://schemas.microsoft.com/office/drawing/2014/main" id="{9D1846E4-5BA2-5B3B-8CFC-A9DDAF1FC462}"/>
              </a:ext>
            </a:extLst>
          </p:cNvPr>
          <p:cNvSpPr>
            <a:spLocks noGrp="1"/>
          </p:cNvSpPr>
          <p:nvPr>
            <p:ph type="title"/>
          </p:nvPr>
        </p:nvSpPr>
        <p:spPr/>
        <p:txBody>
          <a:bodyPr>
            <a:noAutofit/>
          </a:bodyPr>
          <a:lstStyle/>
          <a:p>
            <a:r>
              <a:rPr lang="en-US" sz="2000" dirty="0"/>
              <a:t>Chapter 13: Working with Professionals Quiz </a:t>
            </a:r>
          </a:p>
        </p:txBody>
      </p:sp>
    </p:spTree>
    <p:extLst>
      <p:ext uri="{BB962C8B-B14F-4D97-AF65-F5344CB8AC3E}">
        <p14:creationId xmlns:p14="http://schemas.microsoft.com/office/powerpoint/2010/main" val="31932093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2B331-8301-95F4-9F97-97D53892A0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BBA344-9EDD-C6CC-6653-4CDB1CC407DB}"/>
              </a:ext>
            </a:extLst>
          </p:cNvPr>
          <p:cNvSpPr>
            <a:spLocks noGrp="1"/>
          </p:cNvSpPr>
          <p:nvPr>
            <p:ph sz="half" idx="2"/>
          </p:nvPr>
        </p:nvSpPr>
        <p:spPr>
          <a:xfrm>
            <a:off x="228600" y="514350"/>
            <a:ext cx="6858000" cy="4572000"/>
          </a:xfrm>
        </p:spPr>
        <p:txBody>
          <a:bodyPr>
            <a:normAutofit/>
          </a:bodyPr>
          <a:lstStyle/>
          <a:p>
            <a:r>
              <a:rPr lang="en-US" sz="1600" dirty="0"/>
              <a:t>What is the primary role of reserve specialists in a community association?</a:t>
            </a:r>
          </a:p>
          <a:p>
            <a:r>
              <a:rPr lang="en-US" sz="1600" dirty="0"/>
              <a:t>     a) Conducting routine property inspections</a:t>
            </a:r>
          </a:p>
          <a:p>
            <a:r>
              <a:rPr lang="en-US" sz="1600" dirty="0"/>
              <a:t>     b) Preserving physical assets through detailed reserve studies</a:t>
            </a:r>
          </a:p>
          <a:p>
            <a:r>
              <a:rPr lang="en-US" sz="1600" dirty="0"/>
              <a:t>     c) Managing day-to-day financial operations</a:t>
            </a:r>
          </a:p>
          <a:p>
            <a:r>
              <a:rPr lang="en-US" sz="1600" dirty="0"/>
              <a:t>     d) Reviewing governing documents for compliance</a:t>
            </a:r>
          </a:p>
          <a:p>
            <a:endParaRPr lang="en-US" sz="1600" dirty="0"/>
          </a:p>
          <a:p>
            <a:r>
              <a:rPr lang="en-US" sz="1600" dirty="0"/>
              <a:t>How can professionals such as attorneys, CPAs, insurance agents, and reserve specialists benefit a community association collectively?</a:t>
            </a:r>
          </a:p>
          <a:p>
            <a:r>
              <a:rPr lang="en-US" sz="1600" dirty="0"/>
              <a:t>     a) By increasing association fees</a:t>
            </a:r>
          </a:p>
          <a:p>
            <a:r>
              <a:rPr lang="en-US" sz="1600" dirty="0"/>
              <a:t>     b) By providing legal protection for individual homeowners</a:t>
            </a:r>
          </a:p>
          <a:p>
            <a:r>
              <a:rPr lang="en-US" sz="1600" dirty="0"/>
              <a:t>     c) By ensuring seamless operations, legal compliance, and financial prosperity</a:t>
            </a:r>
          </a:p>
          <a:p>
            <a:r>
              <a:rPr lang="en-US" sz="1600" dirty="0"/>
              <a:t>     d) By minimizing the role of board members in decision-making</a:t>
            </a:r>
          </a:p>
          <a:p>
            <a:endParaRPr lang="en-US" dirty="0"/>
          </a:p>
        </p:txBody>
      </p:sp>
      <p:sp>
        <p:nvSpPr>
          <p:cNvPr id="6" name="Title 5">
            <a:extLst>
              <a:ext uri="{FF2B5EF4-FFF2-40B4-BE49-F238E27FC236}">
                <a16:creationId xmlns:a16="http://schemas.microsoft.com/office/drawing/2014/main" id="{3ED2ED2F-7071-64C4-BCC0-85E5D47E203B}"/>
              </a:ext>
            </a:extLst>
          </p:cNvPr>
          <p:cNvSpPr>
            <a:spLocks noGrp="1"/>
          </p:cNvSpPr>
          <p:nvPr>
            <p:ph type="title"/>
          </p:nvPr>
        </p:nvSpPr>
        <p:spPr/>
        <p:txBody>
          <a:bodyPr>
            <a:noAutofit/>
          </a:bodyPr>
          <a:lstStyle/>
          <a:p>
            <a:r>
              <a:rPr lang="en-US" sz="2000" dirty="0"/>
              <a:t>Chapter 13: Working with Professionals Quiz </a:t>
            </a:r>
          </a:p>
        </p:txBody>
      </p:sp>
    </p:spTree>
    <p:extLst>
      <p:ext uri="{BB962C8B-B14F-4D97-AF65-F5344CB8AC3E}">
        <p14:creationId xmlns:p14="http://schemas.microsoft.com/office/powerpoint/2010/main" val="328311558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625FE-95AE-D4DD-2EE5-6F92A8984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C0DD1-8367-7CE9-C825-549D289F5D9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9921FBF-DCEC-64B7-9822-0A3BD3D46017}"/>
              </a:ext>
            </a:extLst>
          </p:cNvPr>
          <p:cNvSpPr>
            <a:spLocks noGrp="1"/>
          </p:cNvSpPr>
          <p:nvPr>
            <p:ph type="body" idx="1"/>
          </p:nvPr>
        </p:nvSpPr>
        <p:spPr/>
        <p:txBody>
          <a:bodyPr/>
          <a:lstStyle/>
          <a:p>
            <a:endParaRPr lang="en-US"/>
          </a:p>
        </p:txBody>
      </p:sp>
      <p:pic>
        <p:nvPicPr>
          <p:cNvPr id="6" name="Picture 5" descr="A person in a white shirt&#10;&#10;AI-generated content may be incorrect.">
            <a:extLst>
              <a:ext uri="{FF2B5EF4-FFF2-40B4-BE49-F238E27FC236}">
                <a16:creationId xmlns:a16="http://schemas.microsoft.com/office/drawing/2014/main" id="{2B4FEF46-1498-7919-2812-90CA53AF2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50"/>
            <a:ext cx="9144000" cy="5140800"/>
          </a:xfrm>
          <a:prstGeom prst="rect">
            <a:avLst/>
          </a:prstGeom>
        </p:spPr>
      </p:pic>
    </p:spTree>
    <p:extLst>
      <p:ext uri="{BB962C8B-B14F-4D97-AF65-F5344CB8AC3E}">
        <p14:creationId xmlns:p14="http://schemas.microsoft.com/office/powerpoint/2010/main" val="282846215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772F-4A6E-FEE3-1C23-63FEA7C454FD}"/>
              </a:ext>
            </a:extLst>
          </p:cNvPr>
          <p:cNvSpPr>
            <a:spLocks noGrp="1"/>
          </p:cNvSpPr>
          <p:nvPr>
            <p:ph type="title"/>
          </p:nvPr>
        </p:nvSpPr>
        <p:spPr>
          <a:xfrm>
            <a:off x="163284" y="120253"/>
            <a:ext cx="7837716" cy="394097"/>
          </a:xfrm>
        </p:spPr>
        <p:txBody>
          <a:bodyPr>
            <a:normAutofit fontScale="90000"/>
          </a:bodyPr>
          <a:lstStyle/>
          <a:p>
            <a:r>
              <a:rPr lang="en-US" dirty="0"/>
              <a:t>Chapter 14 Management = Mission In Motion</a:t>
            </a:r>
          </a:p>
        </p:txBody>
      </p:sp>
      <p:sp>
        <p:nvSpPr>
          <p:cNvPr id="3" name="Content Placeholder 2">
            <a:extLst>
              <a:ext uri="{FF2B5EF4-FFF2-40B4-BE49-F238E27FC236}">
                <a16:creationId xmlns:a16="http://schemas.microsoft.com/office/drawing/2014/main" id="{CA6852B2-A56F-A325-173B-3E2C096A109B}"/>
              </a:ext>
            </a:extLst>
          </p:cNvPr>
          <p:cNvSpPr>
            <a:spLocks noGrp="1"/>
          </p:cNvSpPr>
          <p:nvPr>
            <p:ph idx="1"/>
          </p:nvPr>
        </p:nvSpPr>
        <p:spPr>
          <a:xfrm>
            <a:off x="381000" y="628649"/>
            <a:ext cx="6858000" cy="4394597"/>
          </a:xfrm>
        </p:spPr>
        <p:txBody>
          <a:bodyPr>
            <a:normAutofit/>
          </a:bodyPr>
          <a:lstStyle/>
          <a:p>
            <a:pPr marL="0" indent="0">
              <a:buNone/>
            </a:pPr>
            <a:r>
              <a:rPr lang="en-US" dirty="0"/>
              <a:t>Board–Management Partnership</a:t>
            </a:r>
          </a:p>
          <a:p>
            <a:pPr lvl="1"/>
            <a:r>
              <a:rPr lang="en-US" b="1" dirty="0">
                <a:solidFill>
                  <a:schemeClr val="accent4">
                    <a:lumMod val="75000"/>
                  </a:schemeClr>
                </a:solidFill>
              </a:rPr>
              <a:t>Big Idea: </a:t>
            </a:r>
            <a:r>
              <a:rPr lang="en-US" dirty="0"/>
              <a:t>The board </a:t>
            </a:r>
            <a:r>
              <a:rPr lang="en-US" b="1" dirty="0">
                <a:solidFill>
                  <a:schemeClr val="accent4">
                    <a:lumMod val="75000"/>
                  </a:schemeClr>
                </a:solidFill>
              </a:rPr>
              <a:t>governs</a:t>
            </a:r>
            <a:r>
              <a:rPr lang="en-US" dirty="0"/>
              <a:t>; management </a:t>
            </a:r>
            <a:r>
              <a:rPr lang="en-US" b="1" dirty="0">
                <a:solidFill>
                  <a:schemeClr val="accent4">
                    <a:lumMod val="75000"/>
                  </a:schemeClr>
                </a:solidFill>
              </a:rPr>
              <a:t>executes</a:t>
            </a:r>
            <a:r>
              <a:rPr lang="en-US" dirty="0"/>
              <a:t>. Success requires clarity + cadence.</a:t>
            </a:r>
          </a:p>
          <a:p>
            <a:r>
              <a:rPr lang="en-US" b="1" dirty="0">
                <a:solidFill>
                  <a:schemeClr val="accent4">
                    <a:lumMod val="75000"/>
                  </a:schemeClr>
                </a:solidFill>
              </a:rPr>
              <a:t>Board’s Role</a:t>
            </a:r>
          </a:p>
          <a:p>
            <a:pPr lvl="1"/>
            <a:r>
              <a:rPr lang="en-US" dirty="0"/>
              <a:t>Set mission, vision, strategy, guardrails</a:t>
            </a:r>
          </a:p>
          <a:p>
            <a:pPr lvl="1"/>
            <a:r>
              <a:rPr lang="en-US" dirty="0"/>
              <a:t>Hire/support the chief executive; review performance</a:t>
            </a:r>
          </a:p>
          <a:p>
            <a:pPr lvl="1"/>
            <a:r>
              <a:rPr lang="en-US" dirty="0"/>
              <a:t>Oversight of finance, risk, and results (not daily ops)</a:t>
            </a:r>
          </a:p>
          <a:p>
            <a:r>
              <a:rPr lang="en-US" b="1" dirty="0">
                <a:solidFill>
                  <a:schemeClr val="accent4">
                    <a:lumMod val="75000"/>
                  </a:schemeClr>
                </a:solidFill>
              </a:rPr>
              <a:t>Management’s Role</a:t>
            </a:r>
          </a:p>
          <a:p>
            <a:pPr lvl="1"/>
            <a:r>
              <a:rPr lang="en-US" dirty="0"/>
              <a:t>Turn strategy into operations &amp; service delivery</a:t>
            </a:r>
          </a:p>
          <a:p>
            <a:pPr lvl="1"/>
            <a:r>
              <a:rPr lang="en-US" dirty="0"/>
              <a:t>Provide timely reports (KPIs, risks, finance)</a:t>
            </a:r>
          </a:p>
          <a:p>
            <a:pPr lvl="1"/>
            <a:r>
              <a:rPr lang="en-US" dirty="0"/>
              <a:t>Steward people, capital, facilities; engage stakeholders</a:t>
            </a:r>
          </a:p>
        </p:txBody>
      </p:sp>
    </p:spTree>
    <p:extLst>
      <p:ext uri="{BB962C8B-B14F-4D97-AF65-F5344CB8AC3E}">
        <p14:creationId xmlns:p14="http://schemas.microsoft.com/office/powerpoint/2010/main" val="8520074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5FE9-3B7A-B651-0647-DE06B1668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AA3D8E-6F30-E8BD-03C3-9AAF348A29D6}"/>
              </a:ext>
            </a:extLst>
          </p:cNvPr>
          <p:cNvSpPr>
            <a:spLocks noGrp="1"/>
          </p:cNvSpPr>
          <p:nvPr>
            <p:ph type="title"/>
          </p:nvPr>
        </p:nvSpPr>
        <p:spPr>
          <a:xfrm>
            <a:off x="163284" y="120253"/>
            <a:ext cx="7837716" cy="394097"/>
          </a:xfrm>
        </p:spPr>
        <p:txBody>
          <a:bodyPr>
            <a:normAutofit fontScale="90000"/>
          </a:bodyPr>
          <a:lstStyle/>
          <a:p>
            <a:r>
              <a:rPr lang="en-US" dirty="0"/>
              <a:t>How Co-op Management Is Different</a:t>
            </a:r>
          </a:p>
        </p:txBody>
      </p:sp>
      <p:sp>
        <p:nvSpPr>
          <p:cNvPr id="3" name="Content Placeholder 2">
            <a:extLst>
              <a:ext uri="{FF2B5EF4-FFF2-40B4-BE49-F238E27FC236}">
                <a16:creationId xmlns:a16="http://schemas.microsoft.com/office/drawing/2014/main" id="{EE0A1BAC-A958-DC31-D503-BB36A40F3A18}"/>
              </a:ext>
            </a:extLst>
          </p:cNvPr>
          <p:cNvSpPr>
            <a:spLocks noGrp="1"/>
          </p:cNvSpPr>
          <p:nvPr>
            <p:ph idx="1"/>
          </p:nvPr>
        </p:nvSpPr>
        <p:spPr>
          <a:xfrm>
            <a:off x="381000" y="628649"/>
            <a:ext cx="6858000" cy="4394597"/>
          </a:xfrm>
        </p:spPr>
        <p:txBody>
          <a:bodyPr>
            <a:normAutofit/>
          </a:bodyPr>
          <a:lstStyle/>
          <a:p>
            <a:pPr marL="0" indent="0">
              <a:buNone/>
            </a:pPr>
            <a:r>
              <a:rPr lang="en-US" dirty="0"/>
              <a:t>Managing a Member-Owner Enterprise</a:t>
            </a:r>
          </a:p>
          <a:p>
            <a:pPr marL="0" indent="0">
              <a:buNone/>
            </a:pPr>
            <a:endParaRPr lang="en-US" b="1" dirty="0">
              <a:solidFill>
                <a:schemeClr val="accent4">
                  <a:lumMod val="75000"/>
                </a:schemeClr>
              </a:solidFill>
            </a:endParaRPr>
          </a:p>
          <a:p>
            <a:pPr marL="0" indent="0">
              <a:buNone/>
            </a:pPr>
            <a:r>
              <a:rPr lang="en-US" b="1" dirty="0">
                <a:solidFill>
                  <a:schemeClr val="accent4">
                    <a:lumMod val="75000"/>
                  </a:schemeClr>
                </a:solidFill>
              </a:rPr>
              <a:t>What’s Unique</a:t>
            </a:r>
          </a:p>
          <a:p>
            <a:pPr lvl="1"/>
            <a:r>
              <a:rPr lang="en-US" b="1" dirty="0">
                <a:solidFill>
                  <a:schemeClr val="accent4">
                    <a:lumMod val="75000"/>
                  </a:schemeClr>
                </a:solidFill>
              </a:rPr>
              <a:t>Member = owner = customer </a:t>
            </a:r>
            <a:r>
              <a:rPr lang="en-US" dirty="0"/>
              <a:t>→ service first, low margins, transparent choices</a:t>
            </a:r>
          </a:p>
          <a:p>
            <a:pPr lvl="1"/>
            <a:r>
              <a:rPr lang="en-US" b="1" dirty="0">
                <a:solidFill>
                  <a:schemeClr val="accent4">
                    <a:lumMod val="75000"/>
                  </a:schemeClr>
                </a:solidFill>
              </a:rPr>
              <a:t>Equitable treatment </a:t>
            </a:r>
            <a:r>
              <a:rPr lang="en-US" dirty="0"/>
              <a:t>→ clear financing &amp; patron policies</a:t>
            </a:r>
          </a:p>
          <a:p>
            <a:pPr lvl="1"/>
            <a:r>
              <a:rPr lang="en-US" b="1" dirty="0">
                <a:solidFill>
                  <a:schemeClr val="accent4">
                    <a:lumMod val="75000"/>
                  </a:schemeClr>
                </a:solidFill>
              </a:rPr>
              <a:t>Democracy </a:t>
            </a:r>
            <a:r>
              <a:rPr lang="en-US" dirty="0"/>
              <a:t>→ major decisions need owner buy-in</a:t>
            </a:r>
          </a:p>
          <a:p>
            <a:pPr lvl="1"/>
            <a:r>
              <a:rPr lang="en-US" b="1" dirty="0">
                <a:solidFill>
                  <a:schemeClr val="accent4">
                    <a:lumMod val="75000"/>
                  </a:schemeClr>
                </a:solidFill>
              </a:rPr>
              <a:t>Service culture </a:t>
            </a:r>
            <a:r>
              <a:rPr lang="en-US" dirty="0"/>
              <a:t>→ every interaction signals value</a:t>
            </a:r>
          </a:p>
        </p:txBody>
      </p:sp>
    </p:spTree>
    <p:extLst>
      <p:ext uri="{BB962C8B-B14F-4D97-AF65-F5344CB8AC3E}">
        <p14:creationId xmlns:p14="http://schemas.microsoft.com/office/powerpoint/2010/main" val="1728400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86BBD-87E9-FC1C-875B-8BD464628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0FDAA-F98A-2879-7700-EE443C2F8108}"/>
              </a:ext>
            </a:extLst>
          </p:cNvPr>
          <p:cNvSpPr>
            <a:spLocks noGrp="1"/>
          </p:cNvSpPr>
          <p:nvPr>
            <p:ph type="title"/>
          </p:nvPr>
        </p:nvSpPr>
        <p:spPr>
          <a:xfrm>
            <a:off x="163284" y="120253"/>
            <a:ext cx="7837716" cy="394097"/>
          </a:xfrm>
        </p:spPr>
        <p:txBody>
          <a:bodyPr>
            <a:normAutofit fontScale="90000"/>
          </a:bodyPr>
          <a:lstStyle/>
          <a:p>
            <a:r>
              <a:rPr lang="en-US" dirty="0"/>
              <a:t>How Co-op Management Is Different</a:t>
            </a:r>
          </a:p>
        </p:txBody>
      </p:sp>
      <p:sp>
        <p:nvSpPr>
          <p:cNvPr id="3" name="Content Placeholder 2">
            <a:extLst>
              <a:ext uri="{FF2B5EF4-FFF2-40B4-BE49-F238E27FC236}">
                <a16:creationId xmlns:a16="http://schemas.microsoft.com/office/drawing/2014/main" id="{0AF5253B-AC80-3542-6CED-2CD5F36F22B2}"/>
              </a:ext>
            </a:extLst>
          </p:cNvPr>
          <p:cNvSpPr>
            <a:spLocks noGrp="1"/>
          </p:cNvSpPr>
          <p:nvPr>
            <p:ph idx="1"/>
          </p:nvPr>
        </p:nvSpPr>
        <p:spPr>
          <a:xfrm>
            <a:off x="381000" y="628649"/>
            <a:ext cx="6858000" cy="4394597"/>
          </a:xfrm>
        </p:spPr>
        <p:txBody>
          <a:bodyPr>
            <a:normAutofit/>
          </a:bodyPr>
          <a:lstStyle/>
          <a:p>
            <a:pPr marL="0" indent="0">
              <a:buNone/>
            </a:pPr>
            <a:r>
              <a:rPr lang="en-US" dirty="0"/>
              <a:t>Managing a Member-Owner Enterprise</a:t>
            </a:r>
          </a:p>
          <a:p>
            <a:pPr marL="0" indent="0">
              <a:buNone/>
            </a:pPr>
            <a:endParaRPr lang="en-US" b="1" dirty="0">
              <a:solidFill>
                <a:schemeClr val="accent4">
                  <a:lumMod val="75000"/>
                </a:schemeClr>
              </a:solidFill>
            </a:endParaRPr>
          </a:p>
          <a:p>
            <a:pPr marL="0" indent="0">
              <a:buNone/>
            </a:pPr>
            <a:r>
              <a:rPr lang="en-US" b="1" dirty="0">
                <a:solidFill>
                  <a:schemeClr val="accent4">
                    <a:lumMod val="75000"/>
                  </a:schemeClr>
                </a:solidFill>
              </a:rPr>
              <a:t>Core Resources &amp; Functions</a:t>
            </a:r>
          </a:p>
          <a:p>
            <a:pPr lvl="1"/>
            <a:r>
              <a:rPr lang="en-US" b="1" dirty="0">
                <a:solidFill>
                  <a:schemeClr val="accent4">
                    <a:lumMod val="75000"/>
                  </a:schemeClr>
                </a:solidFill>
              </a:rPr>
              <a:t>People</a:t>
            </a:r>
            <a:r>
              <a:rPr lang="en-US" dirty="0">
                <a:solidFill>
                  <a:schemeClr val="bg1"/>
                </a:solidFill>
              </a:rPr>
              <a:t> (hire, train, motivate)</a:t>
            </a:r>
          </a:p>
          <a:p>
            <a:pPr lvl="1"/>
            <a:r>
              <a:rPr lang="en-US" b="1" dirty="0">
                <a:solidFill>
                  <a:schemeClr val="accent4">
                    <a:lumMod val="75000"/>
                  </a:schemeClr>
                </a:solidFill>
              </a:rPr>
              <a:t>Capital</a:t>
            </a:r>
            <a:r>
              <a:rPr lang="en-US" dirty="0">
                <a:solidFill>
                  <a:schemeClr val="bg1"/>
                </a:solidFill>
              </a:rPr>
              <a:t> (budgets, reserves, controls)</a:t>
            </a:r>
          </a:p>
          <a:p>
            <a:pPr lvl="1"/>
            <a:r>
              <a:rPr lang="en-US" b="1" dirty="0">
                <a:solidFill>
                  <a:schemeClr val="accent4">
                    <a:lumMod val="75000"/>
                  </a:schemeClr>
                </a:solidFill>
              </a:rPr>
              <a:t>Facilities </a:t>
            </a:r>
            <a:r>
              <a:rPr lang="en-US" dirty="0">
                <a:solidFill>
                  <a:schemeClr val="bg1"/>
                </a:solidFill>
              </a:rPr>
              <a:t>(maintenance plans, compliance)</a:t>
            </a:r>
          </a:p>
          <a:p>
            <a:pPr lvl="1"/>
            <a:r>
              <a:rPr lang="en-US" b="1" dirty="0">
                <a:solidFill>
                  <a:schemeClr val="accent4">
                    <a:lumMod val="75000"/>
                  </a:schemeClr>
                </a:solidFill>
              </a:rPr>
              <a:t>Management cycle: </a:t>
            </a:r>
            <a:r>
              <a:rPr lang="en-US" dirty="0">
                <a:solidFill>
                  <a:schemeClr val="bg1"/>
                </a:solidFill>
              </a:rPr>
              <a:t>Plan → Organize → Motivate → Control</a:t>
            </a:r>
          </a:p>
        </p:txBody>
      </p:sp>
    </p:spTree>
    <p:extLst>
      <p:ext uri="{BB962C8B-B14F-4D97-AF65-F5344CB8AC3E}">
        <p14:creationId xmlns:p14="http://schemas.microsoft.com/office/powerpoint/2010/main" val="106921223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00E2-C20E-F3C8-1493-D911D298E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52CC8-9BBD-E6C8-026B-F5CAC53041EE}"/>
              </a:ext>
            </a:extLst>
          </p:cNvPr>
          <p:cNvSpPr>
            <a:spLocks noGrp="1"/>
          </p:cNvSpPr>
          <p:nvPr>
            <p:ph type="title"/>
          </p:nvPr>
        </p:nvSpPr>
        <p:spPr>
          <a:xfrm>
            <a:off x="163284" y="120253"/>
            <a:ext cx="7837716" cy="394097"/>
          </a:xfrm>
        </p:spPr>
        <p:txBody>
          <a:bodyPr>
            <a:normAutofit fontScale="90000"/>
          </a:bodyPr>
          <a:lstStyle/>
          <a:p>
            <a:r>
              <a:rPr lang="en-US" dirty="0"/>
              <a:t>Selecting Management (or a </a:t>
            </a:r>
            <a:r>
              <a:rPr lang="en-US" dirty="0" err="1"/>
              <a:t>Mgmt</a:t>
            </a:r>
            <a:r>
              <a:rPr lang="en-US" dirty="0"/>
              <a:t> Company)</a:t>
            </a:r>
          </a:p>
        </p:txBody>
      </p:sp>
      <p:sp>
        <p:nvSpPr>
          <p:cNvPr id="3" name="Content Placeholder 2">
            <a:extLst>
              <a:ext uri="{FF2B5EF4-FFF2-40B4-BE49-F238E27FC236}">
                <a16:creationId xmlns:a16="http://schemas.microsoft.com/office/drawing/2014/main" id="{C5122FAC-2ACB-E1AB-6E72-F18E81867800}"/>
              </a:ext>
            </a:extLst>
          </p:cNvPr>
          <p:cNvSpPr>
            <a:spLocks noGrp="1"/>
          </p:cNvSpPr>
          <p:nvPr>
            <p:ph idx="1"/>
          </p:nvPr>
        </p:nvSpPr>
        <p:spPr>
          <a:xfrm>
            <a:off x="381000" y="628649"/>
            <a:ext cx="6858000" cy="4394597"/>
          </a:xfrm>
        </p:spPr>
        <p:txBody>
          <a:bodyPr>
            <a:normAutofit/>
          </a:bodyPr>
          <a:lstStyle/>
          <a:p>
            <a:pPr marL="0" indent="0">
              <a:buNone/>
            </a:pPr>
            <a:r>
              <a:rPr lang="en-US" b="1" dirty="0">
                <a:solidFill>
                  <a:schemeClr val="accent4">
                    <a:lumMod val="75000"/>
                  </a:schemeClr>
                </a:solidFill>
              </a:rPr>
              <a:t>Selection Criteria</a:t>
            </a:r>
          </a:p>
          <a:p>
            <a:pPr lvl="1"/>
            <a:r>
              <a:rPr lang="en-US" dirty="0"/>
              <a:t>Proven co-op experience &amp; references</a:t>
            </a:r>
          </a:p>
          <a:p>
            <a:pPr lvl="1"/>
            <a:r>
              <a:rPr lang="en-US" dirty="0"/>
              <a:t>Capacity: systems, tech, accounting, staffing</a:t>
            </a:r>
          </a:p>
          <a:p>
            <a:pPr lvl="1"/>
            <a:r>
              <a:rPr lang="en-US" dirty="0"/>
              <a:t>Alignment with co-op values &amp; transparency</a:t>
            </a:r>
          </a:p>
          <a:p>
            <a:pPr lvl="1"/>
            <a:r>
              <a:rPr lang="en-US" dirty="0"/>
              <a:t>Clear fee model; performance reporting</a:t>
            </a:r>
          </a:p>
          <a:p>
            <a:pPr marL="0" indent="0">
              <a:buNone/>
            </a:pPr>
            <a:r>
              <a:rPr lang="en-US" b="1" dirty="0">
                <a:solidFill>
                  <a:schemeClr val="accent4">
                    <a:lumMod val="75000"/>
                  </a:schemeClr>
                </a:solidFill>
              </a:rPr>
              <a:t>RFP Essentials</a:t>
            </a:r>
          </a:p>
          <a:p>
            <a:pPr lvl="1"/>
            <a:r>
              <a:rPr lang="en-US" dirty="0"/>
              <a:t>Scope of services &amp; deliverables</a:t>
            </a:r>
          </a:p>
          <a:p>
            <a:pPr lvl="1"/>
            <a:r>
              <a:rPr lang="en-US" dirty="0"/>
              <a:t>Qualifications required; evaluation criteria</a:t>
            </a:r>
          </a:p>
          <a:p>
            <a:pPr lvl="1"/>
            <a:r>
              <a:rPr lang="en-US" dirty="0"/>
              <a:t>Timelines; reporting cadence &amp; communication norms</a:t>
            </a:r>
            <a:endParaRPr lang="en-US" dirty="0">
              <a:solidFill>
                <a:schemeClr val="bg1"/>
              </a:solidFill>
            </a:endParaRPr>
          </a:p>
        </p:txBody>
      </p:sp>
    </p:spTree>
    <p:extLst>
      <p:ext uri="{BB962C8B-B14F-4D97-AF65-F5344CB8AC3E}">
        <p14:creationId xmlns:p14="http://schemas.microsoft.com/office/powerpoint/2010/main" val="25541192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5F95B-6EA4-4569-3924-404782F69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335D9-5B70-8C1B-FC35-61BB2E372FE4}"/>
              </a:ext>
            </a:extLst>
          </p:cNvPr>
          <p:cNvSpPr>
            <a:spLocks noGrp="1"/>
          </p:cNvSpPr>
          <p:nvPr>
            <p:ph type="title"/>
          </p:nvPr>
        </p:nvSpPr>
        <p:spPr>
          <a:xfrm>
            <a:off x="163284" y="120253"/>
            <a:ext cx="7837716" cy="394097"/>
          </a:xfrm>
        </p:spPr>
        <p:txBody>
          <a:bodyPr>
            <a:normAutofit fontScale="90000"/>
          </a:bodyPr>
          <a:lstStyle/>
          <a:p>
            <a:r>
              <a:rPr lang="en-US" dirty="0"/>
              <a:t>Selecting Management (or a </a:t>
            </a:r>
            <a:r>
              <a:rPr lang="en-US" dirty="0" err="1"/>
              <a:t>Mgmt</a:t>
            </a:r>
            <a:r>
              <a:rPr lang="en-US" dirty="0"/>
              <a:t> Company)</a:t>
            </a:r>
          </a:p>
        </p:txBody>
      </p:sp>
      <p:sp>
        <p:nvSpPr>
          <p:cNvPr id="3" name="Content Placeholder 2">
            <a:extLst>
              <a:ext uri="{FF2B5EF4-FFF2-40B4-BE49-F238E27FC236}">
                <a16:creationId xmlns:a16="http://schemas.microsoft.com/office/drawing/2014/main" id="{30ECB2E0-DDAF-6572-53F1-5A09FFEE65BD}"/>
              </a:ext>
            </a:extLst>
          </p:cNvPr>
          <p:cNvSpPr>
            <a:spLocks noGrp="1"/>
          </p:cNvSpPr>
          <p:nvPr>
            <p:ph idx="1"/>
          </p:nvPr>
        </p:nvSpPr>
        <p:spPr>
          <a:xfrm>
            <a:off x="381000" y="628649"/>
            <a:ext cx="6858000" cy="4394597"/>
          </a:xfrm>
        </p:spPr>
        <p:txBody>
          <a:bodyPr>
            <a:normAutofit/>
          </a:bodyPr>
          <a:lstStyle/>
          <a:p>
            <a:pPr marL="0" indent="0">
              <a:buNone/>
            </a:pPr>
            <a:r>
              <a:rPr lang="en-US" b="1" dirty="0">
                <a:solidFill>
                  <a:schemeClr val="accent4">
                    <a:lumMod val="75000"/>
                  </a:schemeClr>
                </a:solidFill>
              </a:rPr>
              <a:t>Governance Tips</a:t>
            </a:r>
          </a:p>
          <a:p>
            <a:pPr lvl="1"/>
            <a:r>
              <a:rPr lang="en-US" dirty="0">
                <a:solidFill>
                  <a:schemeClr val="bg1"/>
                </a:solidFill>
              </a:rPr>
              <a:t>Declare conflicts; standardize scoring</a:t>
            </a:r>
          </a:p>
          <a:p>
            <a:pPr lvl="1"/>
            <a:r>
              <a:rPr lang="en-US" dirty="0">
                <a:solidFill>
                  <a:schemeClr val="bg1"/>
                </a:solidFill>
              </a:rPr>
              <a:t>Interview short-list; check references deeply</a:t>
            </a:r>
          </a:p>
          <a:p>
            <a:pPr lvl="1"/>
            <a:r>
              <a:rPr lang="en-US" dirty="0">
                <a:solidFill>
                  <a:schemeClr val="bg1"/>
                </a:solidFill>
              </a:rPr>
              <a:t>Decide as a board; document rationale</a:t>
            </a:r>
          </a:p>
        </p:txBody>
      </p:sp>
    </p:spTree>
    <p:extLst>
      <p:ext uri="{BB962C8B-B14F-4D97-AF65-F5344CB8AC3E}">
        <p14:creationId xmlns:p14="http://schemas.microsoft.com/office/powerpoint/2010/main" val="7886218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E0961-18B6-B6B4-D86C-18BEEFFF7F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557F7-0C8F-7AD4-0789-3D20C8A39B18}"/>
              </a:ext>
            </a:extLst>
          </p:cNvPr>
          <p:cNvSpPr>
            <a:spLocks noGrp="1"/>
          </p:cNvSpPr>
          <p:nvPr>
            <p:ph type="title"/>
          </p:nvPr>
        </p:nvSpPr>
        <p:spPr>
          <a:xfrm>
            <a:off x="163284" y="120253"/>
            <a:ext cx="7837716" cy="394097"/>
          </a:xfrm>
        </p:spPr>
        <p:txBody>
          <a:bodyPr>
            <a:normAutofit fontScale="90000"/>
          </a:bodyPr>
          <a:lstStyle/>
          <a:p>
            <a:r>
              <a:rPr lang="en-US" dirty="0"/>
              <a:t>Managing by Objectives (EMBO)</a:t>
            </a:r>
          </a:p>
        </p:txBody>
      </p:sp>
      <p:sp>
        <p:nvSpPr>
          <p:cNvPr id="3" name="Content Placeholder 2">
            <a:extLst>
              <a:ext uri="{FF2B5EF4-FFF2-40B4-BE49-F238E27FC236}">
                <a16:creationId xmlns:a16="http://schemas.microsoft.com/office/drawing/2014/main" id="{A38D5BEA-D077-E2E8-3AA6-CD78EAC60975}"/>
              </a:ext>
            </a:extLst>
          </p:cNvPr>
          <p:cNvSpPr>
            <a:spLocks noGrp="1"/>
          </p:cNvSpPr>
          <p:nvPr>
            <p:ph idx="1"/>
          </p:nvPr>
        </p:nvSpPr>
        <p:spPr>
          <a:xfrm>
            <a:off x="381000" y="628649"/>
            <a:ext cx="6858000" cy="4394597"/>
          </a:xfrm>
        </p:spPr>
        <p:txBody>
          <a:bodyPr>
            <a:normAutofit/>
          </a:bodyPr>
          <a:lstStyle/>
          <a:p>
            <a:pPr marL="0" indent="0">
              <a:buNone/>
            </a:pPr>
            <a:r>
              <a:rPr lang="en-US" dirty="0">
                <a:solidFill>
                  <a:schemeClr val="bg1"/>
                </a:solidFill>
              </a:rPr>
              <a:t>From Plans to Performance</a:t>
            </a:r>
          </a:p>
          <a:p>
            <a:pPr marL="0" indent="0">
              <a:buNone/>
            </a:pPr>
            <a:r>
              <a:rPr lang="en-US" b="1" dirty="0">
                <a:solidFill>
                  <a:schemeClr val="accent4">
                    <a:lumMod val="75000"/>
                  </a:schemeClr>
                </a:solidFill>
              </a:rPr>
              <a:t>Framework</a:t>
            </a:r>
          </a:p>
          <a:p>
            <a:pPr lvl="1"/>
            <a:r>
              <a:rPr lang="en-US" b="1" dirty="0">
                <a:solidFill>
                  <a:schemeClr val="accent4">
                    <a:lumMod val="75000"/>
                  </a:schemeClr>
                </a:solidFill>
              </a:rPr>
              <a:t>Clear Objectives</a:t>
            </a:r>
            <a:r>
              <a:rPr lang="en-US" dirty="0">
                <a:solidFill>
                  <a:schemeClr val="bg1"/>
                </a:solidFill>
              </a:rPr>
              <a:t>: tied to strategy (finance, ops, service, risk)</a:t>
            </a:r>
          </a:p>
          <a:p>
            <a:pPr lvl="1"/>
            <a:r>
              <a:rPr lang="en-US" b="1" dirty="0">
                <a:solidFill>
                  <a:schemeClr val="accent4">
                    <a:lumMod val="75000"/>
                  </a:schemeClr>
                </a:solidFill>
              </a:rPr>
              <a:t>KPIs: </a:t>
            </a:r>
            <a:r>
              <a:rPr lang="en-US" dirty="0">
                <a:solidFill>
                  <a:schemeClr val="bg1"/>
                </a:solidFill>
              </a:rPr>
              <a:t>measurable indicators per objective</a:t>
            </a:r>
          </a:p>
          <a:p>
            <a:pPr lvl="1"/>
            <a:r>
              <a:rPr lang="en-US" b="1" dirty="0">
                <a:solidFill>
                  <a:schemeClr val="accent4">
                    <a:lumMod val="75000"/>
                  </a:schemeClr>
                </a:solidFill>
              </a:rPr>
              <a:t>Commitment: </a:t>
            </a:r>
            <a:r>
              <a:rPr lang="en-US" dirty="0">
                <a:solidFill>
                  <a:schemeClr val="bg1"/>
                </a:solidFill>
              </a:rPr>
              <a:t>board + management co-own outcomes</a:t>
            </a:r>
          </a:p>
          <a:p>
            <a:pPr lvl="1"/>
            <a:r>
              <a:rPr lang="en-US" b="1" dirty="0">
                <a:solidFill>
                  <a:schemeClr val="accent4">
                    <a:lumMod val="75000"/>
                  </a:schemeClr>
                </a:solidFill>
              </a:rPr>
              <a:t>Cadence: </a:t>
            </a:r>
            <a:r>
              <a:rPr lang="en-US" dirty="0">
                <a:solidFill>
                  <a:schemeClr val="bg1"/>
                </a:solidFill>
              </a:rPr>
              <a:t>monthly dashboards; quarterly deep-dives</a:t>
            </a:r>
          </a:p>
          <a:p>
            <a:pPr lvl="1"/>
            <a:r>
              <a:rPr lang="en-US" b="1" dirty="0">
                <a:solidFill>
                  <a:schemeClr val="accent4">
                    <a:lumMod val="75000"/>
                  </a:schemeClr>
                </a:solidFill>
              </a:rPr>
              <a:t>Course-Correct: </a:t>
            </a:r>
            <a:r>
              <a:rPr lang="en-US" dirty="0">
                <a:solidFill>
                  <a:schemeClr val="bg1"/>
                </a:solidFill>
              </a:rPr>
              <a:t>log risks, blockers, and actions</a:t>
            </a:r>
          </a:p>
          <a:p>
            <a:pPr marL="0" indent="0">
              <a:buNone/>
            </a:pPr>
            <a:r>
              <a:rPr lang="en-US" b="1" dirty="0">
                <a:solidFill>
                  <a:schemeClr val="accent4">
                    <a:lumMod val="75000"/>
                  </a:schemeClr>
                </a:solidFill>
              </a:rPr>
              <a:t>Benefits</a:t>
            </a:r>
          </a:p>
          <a:p>
            <a:pPr lvl="1"/>
            <a:r>
              <a:rPr lang="en-US" dirty="0">
                <a:solidFill>
                  <a:schemeClr val="bg1"/>
                </a:solidFill>
              </a:rPr>
              <a:t>Alignment • Transparency • Accountability</a:t>
            </a:r>
          </a:p>
          <a:p>
            <a:pPr lvl="1"/>
            <a:r>
              <a:rPr lang="en-US" dirty="0">
                <a:solidFill>
                  <a:schemeClr val="bg1"/>
                </a:solidFill>
              </a:rPr>
              <a:t>Agility to adapt • Member-focused results</a:t>
            </a:r>
          </a:p>
        </p:txBody>
      </p:sp>
    </p:spTree>
    <p:extLst>
      <p:ext uri="{BB962C8B-B14F-4D97-AF65-F5344CB8AC3E}">
        <p14:creationId xmlns:p14="http://schemas.microsoft.com/office/powerpoint/2010/main" val="22806958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20F05-0ABB-AD6E-CE0E-098051DC0D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BCD116-3ED5-3A22-6002-94C7F5D463D4}"/>
              </a:ext>
            </a:extLst>
          </p:cNvPr>
          <p:cNvSpPr>
            <a:spLocks noGrp="1"/>
          </p:cNvSpPr>
          <p:nvPr>
            <p:ph type="title"/>
          </p:nvPr>
        </p:nvSpPr>
        <p:spPr>
          <a:xfrm>
            <a:off x="163284" y="120253"/>
            <a:ext cx="7837716" cy="394097"/>
          </a:xfrm>
        </p:spPr>
        <p:txBody>
          <a:bodyPr>
            <a:normAutofit fontScale="90000"/>
          </a:bodyPr>
          <a:lstStyle/>
          <a:p>
            <a:r>
              <a:rPr lang="en-US" dirty="0"/>
              <a:t>Oversight Cadence &amp; Risk Controls</a:t>
            </a:r>
          </a:p>
        </p:txBody>
      </p:sp>
      <p:sp>
        <p:nvSpPr>
          <p:cNvPr id="3" name="Content Placeholder 2">
            <a:extLst>
              <a:ext uri="{FF2B5EF4-FFF2-40B4-BE49-F238E27FC236}">
                <a16:creationId xmlns:a16="http://schemas.microsoft.com/office/drawing/2014/main" id="{FB868D2F-4EBB-E11B-B772-3F9D87AAFB88}"/>
              </a:ext>
            </a:extLst>
          </p:cNvPr>
          <p:cNvSpPr>
            <a:spLocks noGrp="1"/>
          </p:cNvSpPr>
          <p:nvPr>
            <p:ph idx="1"/>
          </p:nvPr>
        </p:nvSpPr>
        <p:spPr>
          <a:xfrm>
            <a:off x="381000" y="628649"/>
            <a:ext cx="6858000" cy="4394597"/>
          </a:xfrm>
        </p:spPr>
        <p:txBody>
          <a:bodyPr>
            <a:normAutofit/>
          </a:bodyPr>
          <a:lstStyle/>
          <a:p>
            <a:pPr marL="0" indent="0">
              <a:buNone/>
            </a:pPr>
            <a:r>
              <a:rPr lang="en-US" dirty="0">
                <a:solidFill>
                  <a:schemeClr val="bg1"/>
                </a:solidFill>
              </a:rPr>
              <a:t>Keep the Engine Safe &amp; Smart</a:t>
            </a:r>
          </a:p>
          <a:p>
            <a:pPr marL="0" indent="0">
              <a:buNone/>
            </a:pPr>
            <a:r>
              <a:rPr lang="en-US" b="1" dirty="0">
                <a:solidFill>
                  <a:schemeClr val="accent4">
                    <a:lumMod val="75000"/>
                  </a:schemeClr>
                </a:solidFill>
              </a:rPr>
              <a:t>Financial Oversight</a:t>
            </a:r>
          </a:p>
          <a:p>
            <a:pPr lvl="1"/>
            <a:r>
              <a:rPr lang="en-US" dirty="0">
                <a:solidFill>
                  <a:schemeClr val="bg1"/>
                </a:solidFill>
              </a:rPr>
              <a:t>Budget vs. actuals; cash &amp; reserves health</a:t>
            </a:r>
          </a:p>
          <a:p>
            <a:pPr lvl="1"/>
            <a:r>
              <a:rPr lang="en-US" dirty="0">
                <a:solidFill>
                  <a:schemeClr val="bg1"/>
                </a:solidFill>
              </a:rPr>
              <a:t>Internal controls; audit/review schedule</a:t>
            </a:r>
          </a:p>
          <a:p>
            <a:pPr lvl="1"/>
            <a:r>
              <a:rPr lang="en-US" dirty="0">
                <a:solidFill>
                  <a:schemeClr val="bg1"/>
                </a:solidFill>
              </a:rPr>
              <a:t>Investment &amp; reserve policies</a:t>
            </a:r>
          </a:p>
          <a:p>
            <a:pPr marL="0" indent="0">
              <a:buNone/>
            </a:pPr>
            <a:r>
              <a:rPr lang="en-US" b="1" dirty="0">
                <a:solidFill>
                  <a:schemeClr val="accent4">
                    <a:lumMod val="75000"/>
                  </a:schemeClr>
                </a:solidFill>
              </a:rPr>
              <a:t>Risk &amp; Compliance</a:t>
            </a:r>
          </a:p>
          <a:p>
            <a:pPr lvl="1"/>
            <a:r>
              <a:rPr lang="en-US" dirty="0">
                <a:solidFill>
                  <a:schemeClr val="bg1"/>
                </a:solidFill>
              </a:rPr>
              <a:t>Risk register; mitigation plans; insurance fit</a:t>
            </a:r>
          </a:p>
          <a:p>
            <a:pPr lvl="1"/>
            <a:r>
              <a:rPr lang="en-US" dirty="0">
                <a:solidFill>
                  <a:schemeClr val="bg1"/>
                </a:solidFill>
              </a:rPr>
              <a:t>Policy adherence; legal &amp; regulatory updates</a:t>
            </a:r>
          </a:p>
        </p:txBody>
      </p:sp>
    </p:spTree>
    <p:extLst>
      <p:ext uri="{BB962C8B-B14F-4D97-AF65-F5344CB8AC3E}">
        <p14:creationId xmlns:p14="http://schemas.microsoft.com/office/powerpoint/2010/main" val="111754520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F27F4-1176-1C55-2074-A0745BBF4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F6B69-EC6D-7A6F-1D5E-788A65807A98}"/>
              </a:ext>
            </a:extLst>
          </p:cNvPr>
          <p:cNvSpPr>
            <a:spLocks noGrp="1"/>
          </p:cNvSpPr>
          <p:nvPr>
            <p:ph type="title"/>
          </p:nvPr>
        </p:nvSpPr>
        <p:spPr>
          <a:xfrm>
            <a:off x="163284" y="120253"/>
            <a:ext cx="7837716" cy="394097"/>
          </a:xfrm>
        </p:spPr>
        <p:txBody>
          <a:bodyPr>
            <a:normAutofit fontScale="90000"/>
          </a:bodyPr>
          <a:lstStyle/>
          <a:p>
            <a:r>
              <a:rPr lang="en-US" dirty="0"/>
              <a:t>Oversight Cadence &amp; Risk Controls</a:t>
            </a:r>
          </a:p>
        </p:txBody>
      </p:sp>
      <p:sp>
        <p:nvSpPr>
          <p:cNvPr id="3" name="Content Placeholder 2">
            <a:extLst>
              <a:ext uri="{FF2B5EF4-FFF2-40B4-BE49-F238E27FC236}">
                <a16:creationId xmlns:a16="http://schemas.microsoft.com/office/drawing/2014/main" id="{3CCA2F33-70DE-2EAD-800C-39652DA12749}"/>
              </a:ext>
            </a:extLst>
          </p:cNvPr>
          <p:cNvSpPr>
            <a:spLocks noGrp="1"/>
          </p:cNvSpPr>
          <p:nvPr>
            <p:ph idx="1"/>
          </p:nvPr>
        </p:nvSpPr>
        <p:spPr>
          <a:xfrm>
            <a:off x="381000" y="628649"/>
            <a:ext cx="6858000" cy="4394597"/>
          </a:xfrm>
        </p:spPr>
        <p:txBody>
          <a:bodyPr>
            <a:normAutofit/>
          </a:bodyPr>
          <a:lstStyle/>
          <a:p>
            <a:pPr marL="0" indent="0">
              <a:buNone/>
            </a:pPr>
            <a:r>
              <a:rPr lang="en-US" dirty="0">
                <a:solidFill>
                  <a:schemeClr val="bg1"/>
                </a:solidFill>
              </a:rPr>
              <a:t>Keep the Engine Safe &amp; Smart</a:t>
            </a:r>
          </a:p>
          <a:p>
            <a:pPr marL="0" indent="0">
              <a:buNone/>
            </a:pPr>
            <a:r>
              <a:rPr lang="en-US" b="1" dirty="0">
                <a:solidFill>
                  <a:schemeClr val="accent4">
                    <a:lumMod val="75000"/>
                  </a:schemeClr>
                </a:solidFill>
              </a:rPr>
              <a:t>People &amp; Stakeholders</a:t>
            </a:r>
          </a:p>
          <a:p>
            <a:pPr lvl="1"/>
            <a:r>
              <a:rPr lang="en-US" dirty="0">
                <a:solidFill>
                  <a:schemeClr val="bg1"/>
                </a:solidFill>
              </a:rPr>
              <a:t>CEO goals &amp; review; staff development signals</a:t>
            </a:r>
          </a:p>
          <a:p>
            <a:pPr lvl="1"/>
            <a:r>
              <a:rPr lang="en-US" dirty="0">
                <a:solidFill>
                  <a:schemeClr val="bg1"/>
                </a:solidFill>
              </a:rPr>
              <a:t>Stakeholder feedback loops &amp; service metrics</a:t>
            </a:r>
          </a:p>
          <a:p>
            <a:pPr lvl="1"/>
            <a:endParaRPr lang="en-US" dirty="0">
              <a:solidFill>
                <a:schemeClr val="bg1"/>
              </a:solidFill>
            </a:endParaRPr>
          </a:p>
          <a:p>
            <a:pPr marL="0" indent="0">
              <a:buNone/>
            </a:pPr>
            <a:r>
              <a:rPr lang="en-US" b="1" dirty="0">
                <a:solidFill>
                  <a:schemeClr val="accent4">
                    <a:lumMod val="75000"/>
                  </a:schemeClr>
                </a:solidFill>
              </a:rPr>
              <a:t>Board–</a:t>
            </a:r>
            <a:r>
              <a:rPr lang="en-US" b="1" dirty="0" err="1">
                <a:solidFill>
                  <a:schemeClr val="accent4">
                    <a:lumMod val="75000"/>
                  </a:schemeClr>
                </a:solidFill>
              </a:rPr>
              <a:t>Mgmt</a:t>
            </a:r>
            <a:r>
              <a:rPr lang="en-US" b="1" dirty="0">
                <a:solidFill>
                  <a:schemeClr val="accent4">
                    <a:lumMod val="75000"/>
                  </a:schemeClr>
                </a:solidFill>
              </a:rPr>
              <a:t> Rhythm</a:t>
            </a:r>
          </a:p>
          <a:p>
            <a:pPr lvl="1"/>
            <a:r>
              <a:rPr lang="en-US" dirty="0">
                <a:solidFill>
                  <a:schemeClr val="bg1"/>
                </a:solidFill>
              </a:rPr>
              <a:t>1-page dashboard monthly; consent agenda for routine items</a:t>
            </a:r>
          </a:p>
          <a:p>
            <a:pPr lvl="1"/>
            <a:r>
              <a:rPr lang="en-US" dirty="0">
                <a:solidFill>
                  <a:schemeClr val="bg1"/>
                </a:solidFill>
              </a:rPr>
              <a:t>Focus meetings on strategy, risk, and results—not tasks</a:t>
            </a:r>
          </a:p>
        </p:txBody>
      </p:sp>
    </p:spTree>
    <p:extLst>
      <p:ext uri="{BB962C8B-B14F-4D97-AF65-F5344CB8AC3E}">
        <p14:creationId xmlns:p14="http://schemas.microsoft.com/office/powerpoint/2010/main" val="27768873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06685-0F42-AD35-6FEF-8053300D44D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5C5C975-50AD-AC1F-B2FF-10A639710D4E}"/>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Effective Management: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Management is critical for the success of housing cooperatives, ensuring that the board's decisions are executed and that daily operations run smoothly to meet the cooperative's objectives.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Collaboration Between Board and Management</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 board provides direction while management implements strategies, oversees operations, and manages relationships with stakeholders.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Key Responsibilities of Management:</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Providing Clear Direction: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Performance Monitoring: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Financial Management: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Unique Challenges of Cooperative Management: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Cooperative managers face distinct challenges, such as catering to the needs of member-owners and ensuring equitable treatment among them, which impacts decision-making and service delivery.</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Core Resources: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Successful cooperative management encompasses managing three core resources: people (staff and board members), capital (financial assets), and facilities (buildings and equipment).</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Management Functions: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Effective management involves four essential functions—planning, organizing, motivating, and controlling—which ensure that the cooperative operates efficiently and achieves its strategic goals</a:t>
            </a:r>
            <a:endParaRPr lang="en-US" dirty="0"/>
          </a:p>
        </p:txBody>
      </p:sp>
    </p:spTree>
    <p:extLst>
      <p:ext uri="{BB962C8B-B14F-4D97-AF65-F5344CB8AC3E}">
        <p14:creationId xmlns:p14="http://schemas.microsoft.com/office/powerpoint/2010/main" val="346985661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254DB-BA3F-44E7-1A00-2CC47CBC1C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13E0B4-8AF8-AAEB-6610-6DD164F9BDF3}"/>
              </a:ext>
            </a:extLst>
          </p:cNvPr>
          <p:cNvSpPr>
            <a:spLocks noGrp="1"/>
          </p:cNvSpPr>
          <p:nvPr>
            <p:ph sz="half" idx="2"/>
          </p:nvPr>
        </p:nvSpPr>
        <p:spPr>
          <a:xfrm>
            <a:off x="228600" y="514350"/>
            <a:ext cx="6858000" cy="4724400"/>
          </a:xfrm>
        </p:spPr>
        <p:txBody>
          <a:bodyPr>
            <a:normAutofit fontScale="25000" lnSpcReduction="20000"/>
          </a:bodyPr>
          <a:lstStyle/>
          <a:p>
            <a:r>
              <a:rPr lang="en-US" sz="5600" dirty="0"/>
              <a:t>Here are the multiple-choice questions for Chapter 14 - Management:</a:t>
            </a:r>
          </a:p>
          <a:p>
            <a:r>
              <a:rPr lang="en-US" sz="5600" dirty="0"/>
              <a:t>What is the primary difference in decision-making perspective between a manager in a cooperative and a manager in a traditional business?</a:t>
            </a:r>
          </a:p>
          <a:p>
            <a:r>
              <a:rPr lang="en-US" sz="5600" dirty="0"/>
              <a:t>     a) Cooperative managers prioritize profit above all else.</a:t>
            </a:r>
          </a:p>
          <a:p>
            <a:r>
              <a:rPr lang="en-US" sz="5600" dirty="0"/>
              <a:t>     b) Cooperative managers focus on maximizing shareholder returns.</a:t>
            </a:r>
          </a:p>
          <a:p>
            <a:r>
              <a:rPr lang="en-US" sz="5600" dirty="0"/>
              <a:t>     c) Cooperative managers prioritize what is best for the customer-owner.</a:t>
            </a:r>
          </a:p>
          <a:p>
            <a:r>
              <a:rPr lang="en-US" sz="5600" dirty="0"/>
              <a:t>     d) Cooperative managers have more flexibility in choosing suppliers.</a:t>
            </a:r>
          </a:p>
          <a:p>
            <a:endParaRPr lang="en-US" sz="5600" dirty="0"/>
          </a:p>
          <a:p>
            <a:r>
              <a:rPr lang="en-US" sz="5600" dirty="0"/>
              <a:t>What is the role of the board in the selection process of cooperative management?</a:t>
            </a:r>
          </a:p>
          <a:p>
            <a:r>
              <a:rPr lang="en-US" sz="5600" dirty="0"/>
              <a:t>     a) The board is responsible for performing all management functions.</a:t>
            </a:r>
          </a:p>
          <a:p>
            <a:r>
              <a:rPr lang="en-US" sz="5600" dirty="0"/>
              <a:t>     b) The board evaluates the cooperative's needs and decides whether external management is necessary.</a:t>
            </a:r>
          </a:p>
          <a:p>
            <a:r>
              <a:rPr lang="en-US" sz="5600" dirty="0"/>
              <a:t>     c) The board handles the day-to-day operations of the cooperative.</a:t>
            </a:r>
          </a:p>
          <a:p>
            <a:r>
              <a:rPr lang="en-US" sz="5600" dirty="0"/>
              <a:t>     d) The board conducts interviews with potential management entities.</a:t>
            </a:r>
          </a:p>
          <a:p>
            <a:endParaRPr lang="en-US" sz="5600" dirty="0"/>
          </a:p>
          <a:p>
            <a:r>
              <a:rPr lang="en-US" sz="5600" dirty="0"/>
              <a:t>What is the primary purpose of an RFP (Request for Proposals) for property management services in the selection process?</a:t>
            </a:r>
          </a:p>
          <a:p>
            <a:r>
              <a:rPr lang="en-US" sz="5600" dirty="0"/>
              <a:t>     a) To list the cooperative's financial assets and liabilities.</a:t>
            </a:r>
          </a:p>
          <a:p>
            <a:r>
              <a:rPr lang="en-US" sz="5600" dirty="0"/>
              <a:t>     b) To outline the cooperative's board structure.</a:t>
            </a:r>
          </a:p>
          <a:p>
            <a:r>
              <a:rPr lang="en-US" sz="5600" dirty="0"/>
              <a:t>     c) To communicate the cooperative's requirements, expectations, and criteria for selecting a management entity.</a:t>
            </a:r>
          </a:p>
          <a:p>
            <a:r>
              <a:rPr lang="en-US" sz="5600" dirty="0"/>
              <a:t>     d) To provide a timeline of the cooperative's history.</a:t>
            </a:r>
          </a:p>
          <a:p>
            <a:endParaRPr lang="en-US" dirty="0"/>
          </a:p>
        </p:txBody>
      </p:sp>
      <p:sp>
        <p:nvSpPr>
          <p:cNvPr id="6" name="Title 5">
            <a:extLst>
              <a:ext uri="{FF2B5EF4-FFF2-40B4-BE49-F238E27FC236}">
                <a16:creationId xmlns:a16="http://schemas.microsoft.com/office/drawing/2014/main" id="{C7EB02F6-A993-FF88-02DD-500DFBD08A8C}"/>
              </a:ext>
            </a:extLst>
          </p:cNvPr>
          <p:cNvSpPr>
            <a:spLocks noGrp="1"/>
          </p:cNvSpPr>
          <p:nvPr>
            <p:ph type="title"/>
          </p:nvPr>
        </p:nvSpPr>
        <p:spPr/>
        <p:txBody>
          <a:bodyPr>
            <a:normAutofit fontScale="90000"/>
          </a:bodyPr>
          <a:lstStyle/>
          <a:p>
            <a:r>
              <a:rPr lang="en-US" dirty="0"/>
              <a:t>CHAPTER 14 MANAGEMENT Quiz </a:t>
            </a:r>
          </a:p>
        </p:txBody>
      </p:sp>
    </p:spTree>
    <p:extLst>
      <p:ext uri="{BB962C8B-B14F-4D97-AF65-F5344CB8AC3E}">
        <p14:creationId xmlns:p14="http://schemas.microsoft.com/office/powerpoint/2010/main" val="275380608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3C6D-B654-7F16-14E0-2AF1F1D0FA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04678C-BFA6-25B7-5754-6189067CB1F6}"/>
              </a:ext>
            </a:extLst>
          </p:cNvPr>
          <p:cNvSpPr>
            <a:spLocks noGrp="1"/>
          </p:cNvSpPr>
          <p:nvPr>
            <p:ph sz="half" idx="2"/>
          </p:nvPr>
        </p:nvSpPr>
        <p:spPr>
          <a:xfrm>
            <a:off x="228600" y="514350"/>
            <a:ext cx="6858000" cy="4724400"/>
          </a:xfrm>
        </p:spPr>
        <p:txBody>
          <a:bodyPr>
            <a:normAutofit/>
          </a:bodyPr>
          <a:lstStyle/>
          <a:p>
            <a:r>
              <a:rPr lang="en-US" sz="1600" dirty="0"/>
              <a:t>What is the fundamental principle behind the EMBO (Evaluating Management by Objectives) system in cooperative management?</a:t>
            </a:r>
          </a:p>
          <a:p>
            <a:r>
              <a:rPr lang="en-US" sz="1600" dirty="0"/>
              <a:t>     a) Rigid control over management activities.</a:t>
            </a:r>
          </a:p>
          <a:p>
            <a:r>
              <a:rPr lang="en-US" sz="1600" dirty="0"/>
              <a:t>     b) Full autonomy for management without board involvement.</a:t>
            </a:r>
          </a:p>
          <a:p>
            <a:r>
              <a:rPr lang="en-US" sz="1600" dirty="0"/>
              <a:t>     c) Control through commitment, with both board and management working collaboratively.</a:t>
            </a:r>
          </a:p>
          <a:p>
            <a:r>
              <a:rPr lang="en-US" sz="1600" dirty="0"/>
              <a:t>    d) Micromanagement of management functions.</a:t>
            </a:r>
          </a:p>
          <a:p>
            <a:endParaRPr lang="en-US" sz="1600" dirty="0"/>
          </a:p>
          <a:p>
            <a:r>
              <a:rPr lang="en-US" sz="1600" dirty="0"/>
              <a:t>Why is continuous review an essential component of the EMBO system?</a:t>
            </a:r>
          </a:p>
          <a:p>
            <a:r>
              <a:rPr lang="en-US" sz="1600" dirty="0"/>
              <a:t>     a) It reduces transparency in management practices.</a:t>
            </a:r>
          </a:p>
          <a:p>
            <a:r>
              <a:rPr lang="en-US" sz="1600" dirty="0"/>
              <a:t>     b) It prevents adaptation to changing circumstances.</a:t>
            </a:r>
          </a:p>
          <a:p>
            <a:r>
              <a:rPr lang="en-US" sz="1600" dirty="0"/>
              <a:t>     c) It helps cooperatives fine-tune their management practices, seize opportunities, and address challenges.</a:t>
            </a:r>
          </a:p>
          <a:p>
            <a:r>
              <a:rPr lang="en-US" sz="1600" dirty="0"/>
              <a:t>     d) It discourages accountability for both management and the board.</a:t>
            </a:r>
          </a:p>
          <a:p>
            <a:endParaRPr lang="en-US" dirty="0"/>
          </a:p>
        </p:txBody>
      </p:sp>
      <p:sp>
        <p:nvSpPr>
          <p:cNvPr id="6" name="Title 5">
            <a:extLst>
              <a:ext uri="{FF2B5EF4-FFF2-40B4-BE49-F238E27FC236}">
                <a16:creationId xmlns:a16="http://schemas.microsoft.com/office/drawing/2014/main" id="{A6A75DB5-76CD-F07F-957E-79358565E696}"/>
              </a:ext>
            </a:extLst>
          </p:cNvPr>
          <p:cNvSpPr>
            <a:spLocks noGrp="1"/>
          </p:cNvSpPr>
          <p:nvPr>
            <p:ph type="title"/>
          </p:nvPr>
        </p:nvSpPr>
        <p:spPr/>
        <p:txBody>
          <a:bodyPr>
            <a:normAutofit fontScale="90000"/>
          </a:bodyPr>
          <a:lstStyle/>
          <a:p>
            <a:r>
              <a:rPr lang="en-US" dirty="0"/>
              <a:t>CHAPTER 14 MANAGEMENT Quiz </a:t>
            </a:r>
          </a:p>
        </p:txBody>
      </p:sp>
    </p:spTree>
    <p:extLst>
      <p:ext uri="{BB962C8B-B14F-4D97-AF65-F5344CB8AC3E}">
        <p14:creationId xmlns:p14="http://schemas.microsoft.com/office/powerpoint/2010/main" val="37181096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B3F1A-46AA-2A3B-D091-73FC4663C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67DAF-8A6B-5AA8-83E7-8C24D3070BE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2484739-8C6E-66B6-35EA-A5F56C23AF4D}"/>
              </a:ext>
            </a:extLst>
          </p:cNvPr>
          <p:cNvSpPr>
            <a:spLocks noGrp="1"/>
          </p:cNvSpPr>
          <p:nvPr>
            <p:ph type="body" idx="1"/>
          </p:nvPr>
        </p:nvSpPr>
        <p:spPr/>
        <p:txBody>
          <a:bodyPr/>
          <a:lstStyle/>
          <a:p>
            <a:endParaRPr lang="en-US"/>
          </a:p>
        </p:txBody>
      </p:sp>
      <p:pic>
        <p:nvPicPr>
          <p:cNvPr id="6" name="Picture 5" descr="A person in a white shirt&#10;&#10;AI-generated content may be incorrect.">
            <a:extLst>
              <a:ext uri="{FF2B5EF4-FFF2-40B4-BE49-F238E27FC236}">
                <a16:creationId xmlns:a16="http://schemas.microsoft.com/office/drawing/2014/main" id="{B4C8F436-A979-8F5C-AC0E-682E45B0FE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70"/>
            <a:ext cx="9144000" cy="5130959"/>
          </a:xfrm>
          <a:prstGeom prst="rect">
            <a:avLst/>
          </a:prstGeom>
        </p:spPr>
      </p:pic>
    </p:spTree>
    <p:extLst>
      <p:ext uri="{BB962C8B-B14F-4D97-AF65-F5344CB8AC3E}">
        <p14:creationId xmlns:p14="http://schemas.microsoft.com/office/powerpoint/2010/main" val="232276226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FCB40-2032-D6F3-FE77-B5957A059E1B}"/>
              </a:ext>
            </a:extLst>
          </p:cNvPr>
          <p:cNvSpPr>
            <a:spLocks noGrp="1"/>
          </p:cNvSpPr>
          <p:nvPr>
            <p:ph type="title"/>
          </p:nvPr>
        </p:nvSpPr>
        <p:spPr/>
        <p:txBody>
          <a:bodyPr>
            <a:normAutofit fontScale="90000"/>
          </a:bodyPr>
          <a:lstStyle/>
          <a:p>
            <a:r>
              <a:rPr lang="en-US" dirty="0"/>
              <a:t>Chapter 15 The Purpose of Meetings</a:t>
            </a:r>
          </a:p>
        </p:txBody>
      </p:sp>
      <p:sp>
        <p:nvSpPr>
          <p:cNvPr id="3" name="Content Placeholder 2">
            <a:extLst>
              <a:ext uri="{FF2B5EF4-FFF2-40B4-BE49-F238E27FC236}">
                <a16:creationId xmlns:a16="http://schemas.microsoft.com/office/drawing/2014/main" id="{EF0AA8D4-CA5D-ACEB-0BCD-E2030418A0E2}"/>
              </a:ext>
            </a:extLst>
          </p:cNvPr>
          <p:cNvSpPr>
            <a:spLocks noGrp="1"/>
          </p:cNvSpPr>
          <p:nvPr>
            <p:ph idx="1"/>
          </p:nvPr>
        </p:nvSpPr>
        <p:spPr>
          <a:xfrm>
            <a:off x="381000" y="628650"/>
            <a:ext cx="6781800" cy="4305300"/>
          </a:xfrm>
        </p:spPr>
        <p:txBody>
          <a:bodyPr>
            <a:normAutofit/>
          </a:bodyPr>
          <a:lstStyle/>
          <a:p>
            <a:pPr marL="0" indent="0">
              <a:buNone/>
            </a:pPr>
            <a:r>
              <a:rPr lang="en-US" dirty="0"/>
              <a:t>Meetings Are the Heart of Governance</a:t>
            </a:r>
          </a:p>
          <a:p>
            <a:pPr marL="0" indent="0">
              <a:buNone/>
            </a:pPr>
            <a:r>
              <a:rPr lang="en-US" b="1" dirty="0">
                <a:solidFill>
                  <a:schemeClr val="accent4">
                    <a:lumMod val="75000"/>
                  </a:schemeClr>
                </a:solidFill>
              </a:rPr>
              <a:t>Core Message: </a:t>
            </a:r>
            <a:r>
              <a:rPr lang="en-US" dirty="0"/>
              <a:t>Meetings turn vision into action.</a:t>
            </a:r>
          </a:p>
          <a:p>
            <a:pPr marL="0" indent="0">
              <a:buNone/>
            </a:pPr>
            <a:r>
              <a:rPr lang="en-US" b="1" dirty="0">
                <a:solidFill>
                  <a:schemeClr val="accent4">
                    <a:lumMod val="75000"/>
                  </a:schemeClr>
                </a:solidFill>
              </a:rPr>
              <a:t>Key Points</a:t>
            </a:r>
          </a:p>
          <a:p>
            <a:pPr lvl="1"/>
            <a:r>
              <a:rPr lang="en-US" dirty="0"/>
              <a:t>Primary functions: set policy • review operations • resolve issues • plan ahead.</a:t>
            </a:r>
          </a:p>
          <a:p>
            <a:pPr lvl="1"/>
            <a:r>
              <a:rPr lang="en-US" dirty="0"/>
              <a:t>Conduct with precision → order, productivity, transparency.</a:t>
            </a:r>
          </a:p>
          <a:p>
            <a:pPr lvl="1"/>
            <a:r>
              <a:rPr lang="en-US" dirty="0"/>
              <a:t>Effective meetings = efficient community decisions.</a:t>
            </a:r>
          </a:p>
          <a:p>
            <a:pPr lvl="1"/>
            <a:r>
              <a:rPr lang="en-US" dirty="0"/>
              <a:t>Visual Idea: Circle diagram showing “Discuss → Decide → Act → Review.”</a:t>
            </a:r>
          </a:p>
        </p:txBody>
      </p:sp>
    </p:spTree>
    <p:extLst>
      <p:ext uri="{BB962C8B-B14F-4D97-AF65-F5344CB8AC3E}">
        <p14:creationId xmlns:p14="http://schemas.microsoft.com/office/powerpoint/2010/main" val="381760460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3FECE-F95F-1918-5E0E-541BB0015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9D039D-B8FA-EE4F-B576-E4548291A11F}"/>
              </a:ext>
            </a:extLst>
          </p:cNvPr>
          <p:cNvSpPr>
            <a:spLocks noGrp="1"/>
          </p:cNvSpPr>
          <p:nvPr>
            <p:ph type="title"/>
          </p:nvPr>
        </p:nvSpPr>
        <p:spPr/>
        <p:txBody>
          <a:bodyPr>
            <a:normAutofit fontScale="90000"/>
          </a:bodyPr>
          <a:lstStyle/>
          <a:p>
            <a:r>
              <a:rPr lang="en-US" dirty="0"/>
              <a:t>Annual &amp; Special Meetings</a:t>
            </a:r>
          </a:p>
        </p:txBody>
      </p:sp>
      <p:sp>
        <p:nvSpPr>
          <p:cNvPr id="3" name="Content Placeholder 2">
            <a:extLst>
              <a:ext uri="{FF2B5EF4-FFF2-40B4-BE49-F238E27FC236}">
                <a16:creationId xmlns:a16="http://schemas.microsoft.com/office/drawing/2014/main" id="{E542D13A-9A79-B903-3231-B9A2BEAE30FC}"/>
              </a:ext>
            </a:extLst>
          </p:cNvPr>
          <p:cNvSpPr>
            <a:spLocks noGrp="1"/>
          </p:cNvSpPr>
          <p:nvPr>
            <p:ph idx="1"/>
          </p:nvPr>
        </p:nvSpPr>
        <p:spPr>
          <a:xfrm>
            <a:off x="381000" y="628650"/>
            <a:ext cx="6781800" cy="4305300"/>
          </a:xfrm>
        </p:spPr>
        <p:txBody>
          <a:bodyPr>
            <a:normAutofit fontScale="92500" lnSpcReduction="20000"/>
          </a:bodyPr>
          <a:lstStyle/>
          <a:p>
            <a:pPr marL="0" indent="0">
              <a:buNone/>
            </a:pPr>
            <a:r>
              <a:rPr lang="en-US" dirty="0"/>
              <a:t>Different Meetings, Different Purposes</a:t>
            </a:r>
          </a:p>
          <a:p>
            <a:pPr marL="0" indent="0">
              <a:buNone/>
            </a:pPr>
            <a:r>
              <a:rPr lang="en-US" b="1" dirty="0">
                <a:solidFill>
                  <a:schemeClr val="accent4">
                    <a:lumMod val="75000"/>
                  </a:schemeClr>
                </a:solidFill>
              </a:rPr>
              <a:t>Annual Meetings</a:t>
            </a:r>
          </a:p>
          <a:p>
            <a:pPr lvl="1"/>
            <a:r>
              <a:rPr lang="en-US" dirty="0"/>
              <a:t>Present budget &amp; committee reports.</a:t>
            </a:r>
          </a:p>
          <a:p>
            <a:pPr lvl="1"/>
            <a:r>
              <a:rPr lang="en-US" dirty="0"/>
              <a:t>Elect directors &amp; build community spirit.</a:t>
            </a:r>
          </a:p>
          <a:p>
            <a:pPr marL="0" indent="0">
              <a:buNone/>
            </a:pPr>
            <a:r>
              <a:rPr lang="en-US" b="1" dirty="0">
                <a:solidFill>
                  <a:schemeClr val="accent4">
                    <a:lumMod val="75000"/>
                  </a:schemeClr>
                </a:solidFill>
              </a:rPr>
              <a:t>Special Meetings</a:t>
            </a:r>
          </a:p>
          <a:p>
            <a:pPr lvl="1"/>
            <a:r>
              <a:rPr lang="en-US" dirty="0"/>
              <a:t>Focus on one issue or project.</a:t>
            </a:r>
          </a:p>
          <a:p>
            <a:pPr lvl="1"/>
            <a:r>
              <a:rPr lang="en-US" dirty="0"/>
              <a:t>Encourage member feedback before board action.</a:t>
            </a:r>
          </a:p>
          <a:p>
            <a:pPr marL="0" indent="0">
              <a:buNone/>
            </a:pPr>
            <a:r>
              <a:rPr lang="en-US" b="1" dirty="0">
                <a:solidFill>
                  <a:schemeClr val="accent4">
                    <a:lumMod val="75000"/>
                  </a:schemeClr>
                </a:solidFill>
              </a:rPr>
              <a:t>Requirements</a:t>
            </a:r>
          </a:p>
          <a:p>
            <a:pPr lvl="1"/>
            <a:r>
              <a:rPr lang="en-US" dirty="0"/>
              <a:t>Proper notice to members.</a:t>
            </a:r>
          </a:p>
          <a:p>
            <a:pPr lvl="1"/>
            <a:r>
              <a:rPr lang="en-US" dirty="0"/>
              <a:t>Achieve quorum before business begins.</a:t>
            </a:r>
          </a:p>
          <a:p>
            <a:pPr marL="0" indent="0">
              <a:buNone/>
            </a:pPr>
            <a:endParaRPr lang="en-US" dirty="0"/>
          </a:p>
          <a:p>
            <a:pPr marL="0" indent="0">
              <a:buNone/>
            </a:pPr>
            <a:r>
              <a:rPr lang="en-US" dirty="0"/>
              <a:t>Visual Idea: Two columns (Annual vs Special) with icons for budget, election, discussion, vote</a:t>
            </a:r>
          </a:p>
        </p:txBody>
      </p:sp>
    </p:spTree>
    <p:extLst>
      <p:ext uri="{BB962C8B-B14F-4D97-AF65-F5344CB8AC3E}">
        <p14:creationId xmlns:p14="http://schemas.microsoft.com/office/powerpoint/2010/main" val="28328082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0F12-2CE4-D80B-A44F-5593B391B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5B52AA-1BF2-4132-7574-E594B51A1E83}"/>
              </a:ext>
            </a:extLst>
          </p:cNvPr>
          <p:cNvSpPr>
            <a:spLocks noGrp="1"/>
          </p:cNvSpPr>
          <p:nvPr>
            <p:ph type="title"/>
          </p:nvPr>
        </p:nvSpPr>
        <p:spPr/>
        <p:txBody>
          <a:bodyPr>
            <a:normAutofit fontScale="90000"/>
          </a:bodyPr>
          <a:lstStyle/>
          <a:p>
            <a:r>
              <a:rPr lang="en-US" dirty="0"/>
              <a:t>Preparation = Productivity</a:t>
            </a:r>
          </a:p>
        </p:txBody>
      </p:sp>
      <p:sp>
        <p:nvSpPr>
          <p:cNvPr id="3" name="Content Placeholder 2">
            <a:extLst>
              <a:ext uri="{FF2B5EF4-FFF2-40B4-BE49-F238E27FC236}">
                <a16:creationId xmlns:a16="http://schemas.microsoft.com/office/drawing/2014/main" id="{D2857E8D-D06A-74FB-80C8-EE0C8EF8771F}"/>
              </a:ext>
            </a:extLst>
          </p:cNvPr>
          <p:cNvSpPr>
            <a:spLocks noGrp="1"/>
          </p:cNvSpPr>
          <p:nvPr>
            <p:ph idx="1"/>
          </p:nvPr>
        </p:nvSpPr>
        <p:spPr>
          <a:xfrm>
            <a:off x="381000" y="628650"/>
            <a:ext cx="6781800" cy="4305300"/>
          </a:xfrm>
        </p:spPr>
        <p:txBody>
          <a:bodyPr>
            <a:normAutofit/>
          </a:bodyPr>
          <a:lstStyle/>
          <a:p>
            <a:pPr marL="0" indent="0">
              <a:buNone/>
            </a:pPr>
            <a:r>
              <a:rPr lang="en-US" dirty="0"/>
              <a:t>Plan Ahead for Successful Meetings</a:t>
            </a:r>
          </a:p>
          <a:p>
            <a:pPr marL="0" indent="0">
              <a:buNone/>
            </a:pPr>
            <a:r>
              <a:rPr lang="en-US" b="1" dirty="0">
                <a:solidFill>
                  <a:schemeClr val="accent4">
                    <a:lumMod val="75000"/>
                  </a:schemeClr>
                </a:solidFill>
              </a:rPr>
              <a:t>Checklist</a:t>
            </a:r>
          </a:p>
          <a:p>
            <a:pPr lvl="1"/>
            <a:r>
              <a:rPr lang="en-US" dirty="0"/>
              <a:t>Define clear goals &amp; expected outcomes.</a:t>
            </a:r>
          </a:p>
          <a:p>
            <a:pPr lvl="1"/>
            <a:r>
              <a:rPr lang="en-US" dirty="0"/>
              <a:t>Draft agenda that prioritizes important items.</a:t>
            </a:r>
          </a:p>
          <a:p>
            <a:pPr lvl="1"/>
            <a:r>
              <a:rPr lang="en-US" dirty="0"/>
              <a:t>Choose accessible time &amp; location.</a:t>
            </a:r>
          </a:p>
          <a:p>
            <a:pPr lvl="1"/>
            <a:r>
              <a:rPr lang="en-US" dirty="0"/>
              <a:t>Send notices &amp; materials early (via email + website).</a:t>
            </a:r>
          </a:p>
          <a:p>
            <a:pPr lvl="1"/>
            <a:r>
              <a:rPr lang="en-US" dirty="0"/>
              <a:t>Start &amp; end on time.</a:t>
            </a:r>
          </a:p>
        </p:txBody>
      </p:sp>
    </p:spTree>
    <p:extLst>
      <p:ext uri="{BB962C8B-B14F-4D97-AF65-F5344CB8AC3E}">
        <p14:creationId xmlns:p14="http://schemas.microsoft.com/office/powerpoint/2010/main" val="178784095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540D-3509-F369-F396-53F0F225C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691ED3-7E7A-DEF0-63D5-DCECA94B32CE}"/>
              </a:ext>
            </a:extLst>
          </p:cNvPr>
          <p:cNvSpPr>
            <a:spLocks noGrp="1"/>
          </p:cNvSpPr>
          <p:nvPr>
            <p:ph type="title"/>
          </p:nvPr>
        </p:nvSpPr>
        <p:spPr/>
        <p:txBody>
          <a:bodyPr>
            <a:normAutofit fontScale="90000"/>
          </a:bodyPr>
          <a:lstStyle/>
          <a:p>
            <a:r>
              <a:rPr lang="en-US" dirty="0"/>
              <a:t>Running Effective Meetings</a:t>
            </a:r>
          </a:p>
        </p:txBody>
      </p:sp>
      <p:sp>
        <p:nvSpPr>
          <p:cNvPr id="3" name="Content Placeholder 2">
            <a:extLst>
              <a:ext uri="{FF2B5EF4-FFF2-40B4-BE49-F238E27FC236}">
                <a16:creationId xmlns:a16="http://schemas.microsoft.com/office/drawing/2014/main" id="{B8426E7E-B269-34DF-02F1-E485026750C9}"/>
              </a:ext>
            </a:extLst>
          </p:cNvPr>
          <p:cNvSpPr>
            <a:spLocks noGrp="1"/>
          </p:cNvSpPr>
          <p:nvPr>
            <p:ph idx="1"/>
          </p:nvPr>
        </p:nvSpPr>
        <p:spPr>
          <a:xfrm>
            <a:off x="381000" y="628650"/>
            <a:ext cx="6781800" cy="4305300"/>
          </a:xfrm>
        </p:spPr>
        <p:txBody>
          <a:bodyPr>
            <a:normAutofit/>
          </a:bodyPr>
          <a:lstStyle/>
          <a:p>
            <a:pPr marL="0" indent="0">
              <a:buNone/>
            </a:pPr>
            <a:r>
              <a:rPr lang="en-US" dirty="0"/>
              <a:t>From Discussion to Decision</a:t>
            </a:r>
          </a:p>
          <a:p>
            <a:pPr marL="0" indent="0">
              <a:buNone/>
            </a:pPr>
            <a:r>
              <a:rPr lang="en-US" b="1" dirty="0">
                <a:solidFill>
                  <a:schemeClr val="accent4">
                    <a:lumMod val="75000"/>
                  </a:schemeClr>
                </a:solidFill>
              </a:rPr>
              <a:t>Best Practices</a:t>
            </a:r>
          </a:p>
          <a:p>
            <a:pPr lvl="1"/>
            <a:r>
              <a:rPr lang="en-US" dirty="0"/>
              <a:t>Follow agenda order; prioritize action items first.</a:t>
            </a:r>
          </a:p>
          <a:p>
            <a:pPr lvl="1"/>
            <a:r>
              <a:rPr lang="en-US" dirty="0"/>
              <a:t>Encourage constructive input &amp; limit off-topic talk.</a:t>
            </a:r>
          </a:p>
          <a:p>
            <a:pPr lvl="1"/>
            <a:r>
              <a:rPr lang="en-US" dirty="0"/>
              <a:t>Use motions and votes properly; record in minutes.</a:t>
            </a:r>
          </a:p>
          <a:p>
            <a:pPr lvl="1"/>
            <a:r>
              <a:rPr lang="en-US" dirty="0"/>
              <a:t>Share minutes within 7 days to maintain transparency.</a:t>
            </a:r>
          </a:p>
          <a:p>
            <a:pPr marL="0" indent="0">
              <a:buNone/>
            </a:pPr>
            <a:r>
              <a:rPr lang="en-US" b="1" dirty="0">
                <a:solidFill>
                  <a:schemeClr val="accent4">
                    <a:lumMod val="75000"/>
                  </a:schemeClr>
                </a:solidFill>
              </a:rPr>
              <a:t>Avoid</a:t>
            </a:r>
          </a:p>
          <a:p>
            <a:pPr lvl="1"/>
            <a:r>
              <a:rPr lang="en-US" dirty="0"/>
              <a:t>Micromanaging staff or committee details.</a:t>
            </a:r>
          </a:p>
          <a:p>
            <a:pPr lvl="1"/>
            <a:r>
              <a:rPr lang="en-US" dirty="0"/>
              <a:t>Re-hashing past decisions.</a:t>
            </a:r>
          </a:p>
        </p:txBody>
      </p:sp>
    </p:spTree>
    <p:extLst>
      <p:ext uri="{BB962C8B-B14F-4D97-AF65-F5344CB8AC3E}">
        <p14:creationId xmlns:p14="http://schemas.microsoft.com/office/powerpoint/2010/main" val="32599451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C6E62-4C4E-E9CC-6C85-CEABA7346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FEBE17-9A0A-790A-4F8E-3F550CC1A711}"/>
              </a:ext>
            </a:extLst>
          </p:cNvPr>
          <p:cNvSpPr>
            <a:spLocks noGrp="1"/>
          </p:cNvSpPr>
          <p:nvPr>
            <p:ph type="title"/>
          </p:nvPr>
        </p:nvSpPr>
        <p:spPr/>
        <p:txBody>
          <a:bodyPr>
            <a:normAutofit fontScale="90000"/>
          </a:bodyPr>
          <a:lstStyle/>
          <a:p>
            <a:r>
              <a:rPr lang="en-US" dirty="0"/>
              <a:t>Staying Focused &amp; Engaged</a:t>
            </a:r>
          </a:p>
        </p:txBody>
      </p:sp>
      <p:sp>
        <p:nvSpPr>
          <p:cNvPr id="3" name="Content Placeholder 2">
            <a:extLst>
              <a:ext uri="{FF2B5EF4-FFF2-40B4-BE49-F238E27FC236}">
                <a16:creationId xmlns:a16="http://schemas.microsoft.com/office/drawing/2014/main" id="{1D034774-9055-A265-19C3-BC5BF2AB3F03}"/>
              </a:ext>
            </a:extLst>
          </p:cNvPr>
          <p:cNvSpPr>
            <a:spLocks noGrp="1"/>
          </p:cNvSpPr>
          <p:nvPr>
            <p:ph idx="1"/>
          </p:nvPr>
        </p:nvSpPr>
        <p:spPr>
          <a:xfrm>
            <a:off x="381000" y="628650"/>
            <a:ext cx="6781800" cy="4305300"/>
          </a:xfrm>
        </p:spPr>
        <p:txBody>
          <a:bodyPr>
            <a:normAutofit/>
          </a:bodyPr>
          <a:lstStyle/>
          <a:p>
            <a:pPr marL="0" indent="0">
              <a:buNone/>
            </a:pPr>
            <a:r>
              <a:rPr lang="en-US" dirty="0"/>
              <a:t>Keep Your Meetings on Course</a:t>
            </a:r>
          </a:p>
          <a:p>
            <a:pPr marL="0" indent="0">
              <a:buNone/>
            </a:pPr>
            <a:r>
              <a:rPr lang="en-US" b="1" dirty="0">
                <a:solidFill>
                  <a:schemeClr val="accent4">
                    <a:lumMod val="75000"/>
                  </a:schemeClr>
                </a:solidFill>
              </a:rPr>
              <a:t>Common Pitfalls &amp; Fixes</a:t>
            </a:r>
          </a:p>
          <a:p>
            <a:pPr lvl="1"/>
            <a:r>
              <a:rPr lang="en-US" dirty="0"/>
              <a:t>“Squirrel!” moments → refocus on agenda.</a:t>
            </a:r>
          </a:p>
          <a:p>
            <a:pPr lvl="1"/>
            <a:r>
              <a:rPr lang="en-US" dirty="0"/>
              <a:t>Board doing committee work → delegate properly.</a:t>
            </a:r>
          </a:p>
          <a:p>
            <a:pPr lvl="1"/>
            <a:r>
              <a:rPr lang="en-US" dirty="0"/>
              <a:t>Endless debate → summarize &amp; call for a vote.</a:t>
            </a:r>
          </a:p>
          <a:p>
            <a:pPr lvl="1"/>
            <a:r>
              <a:rPr lang="en-US" dirty="0"/>
              <a:t>Unprepared directors → reinforce fiduciary duty.</a:t>
            </a:r>
          </a:p>
          <a:p>
            <a:pPr lvl="1"/>
            <a:r>
              <a:rPr lang="en-US" dirty="0"/>
              <a:t>Side talks (“rump sessions”) → keep business public.</a:t>
            </a:r>
          </a:p>
          <a:p>
            <a:pPr marL="0" indent="0">
              <a:buNone/>
            </a:pPr>
            <a:r>
              <a:rPr lang="en-US" b="1" dirty="0">
                <a:solidFill>
                  <a:schemeClr val="accent4">
                    <a:lumMod val="75000"/>
                  </a:schemeClr>
                </a:solidFill>
              </a:rPr>
              <a:t>Culture of Improvement</a:t>
            </a:r>
          </a:p>
          <a:p>
            <a:pPr lvl="1"/>
            <a:r>
              <a:rPr lang="en-US" dirty="0"/>
              <a:t>Brief reports, clear graphics, mission focus.</a:t>
            </a:r>
          </a:p>
          <a:p>
            <a:pPr lvl="1"/>
            <a:r>
              <a:rPr lang="en-US" dirty="0"/>
              <a:t>Continuous training for better governance.</a:t>
            </a:r>
          </a:p>
          <a:p>
            <a:pPr marL="0" indent="0">
              <a:buNone/>
            </a:pPr>
            <a:endParaRPr lang="en-US" dirty="0"/>
          </a:p>
        </p:txBody>
      </p:sp>
    </p:spTree>
    <p:extLst>
      <p:ext uri="{BB962C8B-B14F-4D97-AF65-F5344CB8AC3E}">
        <p14:creationId xmlns:p14="http://schemas.microsoft.com/office/powerpoint/2010/main" val="826928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F0DA4-E7F5-457E-D5D8-4328582DE4B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D769BB1-0F2D-C1DB-D7AB-2E8468E2D550}"/>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Meetings</a:t>
            </a:r>
            <a:br>
              <a:rPr lang="en-US" sz="4800" b="1" dirty="0">
                <a:solidFill>
                  <a:schemeClr val="bg1"/>
                </a:solidFill>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Meetings</a:t>
            </a:r>
            <a:r>
              <a:rPr lang="en-US" sz="5600" dirty="0">
                <a:latin typeface="Arial" panose="020B0604020202020204" pitchFamily="34" charset="0"/>
                <a:cs typeface="Arial" panose="020B0604020202020204" pitchFamily="34" charset="0"/>
              </a:rPr>
              <a:t> are essential for community associations as they serve as platforms for decision-making, policy-setting, and fostering member engagement. They are critical to the governance and functioning of the cooperative.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Board Meetings: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 meetings are at the core of association governance, where decisions are made regarding policies, operations, and member concerns. Conducting these meetings effectively promotes transparency and participation.</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Do's and Don'ts for Effective Meetings: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Do's: Start and end on time, provide materials in advance, allocate time for agenda items, and keep thorough minutes of discussions.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Types of Meetings: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Key types of meetings include annual meetings, where members come together to discuss the budget, elect directors, and enhance community bonds, and special meetings, which focus on specific issues or decisions requiring immediate attention.</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Meeting Requirements: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Legal requirements necessitate notifying members about meetings and ensuring a quorum is present to conduct business effectively. This foundation supports productive and legitimate meetings.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Tips for Running Effective Meetings: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Successful meetings are built on clear goals, structured agendas, accommodating logistics, timely notice distribution, and effective facilitation to ensure discussions remain focused and productive.</a:t>
            </a:r>
            <a:endParaRPr lang="en-US" dirty="0"/>
          </a:p>
        </p:txBody>
      </p:sp>
    </p:spTree>
    <p:extLst>
      <p:ext uri="{BB962C8B-B14F-4D97-AF65-F5344CB8AC3E}">
        <p14:creationId xmlns:p14="http://schemas.microsoft.com/office/powerpoint/2010/main" val="9304510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75DDA-9B21-A396-1E10-0B101CF97A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7D68CA-2C81-1E93-F013-00C535F191C8}"/>
              </a:ext>
            </a:extLst>
          </p:cNvPr>
          <p:cNvSpPr>
            <a:spLocks noGrp="1"/>
          </p:cNvSpPr>
          <p:nvPr>
            <p:ph sz="half" idx="2"/>
          </p:nvPr>
        </p:nvSpPr>
        <p:spPr>
          <a:xfrm>
            <a:off x="163284" y="438150"/>
            <a:ext cx="7151916" cy="4705350"/>
          </a:xfrm>
        </p:spPr>
        <p:txBody>
          <a:bodyPr>
            <a:normAutofit fontScale="47500" lnSpcReduction="20000"/>
          </a:bodyPr>
          <a:lstStyle/>
          <a:p>
            <a:r>
              <a:rPr lang="en-US" sz="2900" dirty="0"/>
              <a:t>Why are meetings crucial for the functioning of community associations, and how do they contribute to the decision-making process?</a:t>
            </a:r>
          </a:p>
          <a:p>
            <a:r>
              <a:rPr lang="en-US" sz="2900" dirty="0"/>
              <a:t>     a) Meetings are not crucial; they are a waste of time.</a:t>
            </a:r>
          </a:p>
          <a:p>
            <a:r>
              <a:rPr lang="en-US" sz="2900" dirty="0"/>
              <a:t>     b) Meetings promote transparency but don't contribute to decision-making.</a:t>
            </a:r>
          </a:p>
          <a:p>
            <a:r>
              <a:rPr lang="en-US" sz="2900" dirty="0"/>
              <a:t>     c) Meetings facilitate interactions and play a pivotal role in decision-making.</a:t>
            </a:r>
          </a:p>
          <a:p>
            <a:r>
              <a:rPr lang="en-US" sz="2900" dirty="0"/>
              <a:t>     d) Meetings are essential for socializing but don't impact decision-making.</a:t>
            </a:r>
          </a:p>
          <a:p>
            <a:endParaRPr lang="en-US" sz="2900" dirty="0"/>
          </a:p>
          <a:p>
            <a:r>
              <a:rPr lang="en-US" sz="2900" dirty="0"/>
              <a:t>What are the primary purposes of board meetings in a community association, and how can they be optimized for efficiency?</a:t>
            </a:r>
          </a:p>
          <a:p>
            <a:r>
              <a:rPr lang="en-US" sz="2900" dirty="0"/>
              <a:t>     a) Board meetings serve mainly for socializing, and efficiency is not a priority.</a:t>
            </a:r>
          </a:p>
          <a:p>
            <a:r>
              <a:rPr lang="en-US" sz="2900" dirty="0"/>
              <a:t>     b) Board meetings are focused on day-to-day operations, and efficiency is irrelevant.</a:t>
            </a:r>
          </a:p>
          <a:p>
            <a:r>
              <a:rPr lang="en-US" sz="2900" dirty="0"/>
              <a:t>     c) Board meetings are for setting policies, reviewing operations, and ensuring transparency, which can be optimized by following best practices.</a:t>
            </a:r>
          </a:p>
          <a:p>
            <a:r>
              <a:rPr lang="en-US" sz="2900" dirty="0"/>
              <a:t>     d) Board meetings are primarily for voting on sensitive matters, and efficiency is not important.</a:t>
            </a:r>
          </a:p>
          <a:p>
            <a:endParaRPr lang="en-US" sz="2900" dirty="0"/>
          </a:p>
          <a:p>
            <a:r>
              <a:rPr lang="en-US" sz="2900" dirty="0"/>
              <a:t>How can diverse board members with varying perspectives work together harmoniously during meetings?</a:t>
            </a:r>
          </a:p>
          <a:p>
            <a:r>
              <a:rPr lang="en-US" sz="2900" dirty="0"/>
              <a:t>     a) By ignoring diverse perspectives and focusing only on the majority opinion.</a:t>
            </a:r>
          </a:p>
          <a:p>
            <a:r>
              <a:rPr lang="en-US" sz="2900" dirty="0"/>
              <a:t>     b) By avoiding discussions on sensitive topics.</a:t>
            </a:r>
          </a:p>
          <a:p>
            <a:r>
              <a:rPr lang="en-US" sz="2900" dirty="0"/>
              <a:t>     c) By encouraging open dialogue, respecting different viewpoints, and seeking common ground.</a:t>
            </a:r>
          </a:p>
          <a:p>
            <a:r>
              <a:rPr lang="en-US" sz="2900" dirty="0"/>
              <a:t>     d) By excluding members with differing perspectives.</a:t>
            </a:r>
          </a:p>
          <a:p>
            <a:endParaRPr lang="en-US" dirty="0"/>
          </a:p>
        </p:txBody>
      </p:sp>
      <p:sp>
        <p:nvSpPr>
          <p:cNvPr id="6" name="Title 5">
            <a:extLst>
              <a:ext uri="{FF2B5EF4-FFF2-40B4-BE49-F238E27FC236}">
                <a16:creationId xmlns:a16="http://schemas.microsoft.com/office/drawing/2014/main" id="{97032D26-E76F-A349-C99E-9541F40BB485}"/>
              </a:ext>
            </a:extLst>
          </p:cNvPr>
          <p:cNvSpPr>
            <a:spLocks noGrp="1"/>
          </p:cNvSpPr>
          <p:nvPr>
            <p:ph type="title"/>
          </p:nvPr>
        </p:nvSpPr>
        <p:spPr/>
        <p:txBody>
          <a:bodyPr>
            <a:normAutofit fontScale="90000"/>
          </a:bodyPr>
          <a:lstStyle/>
          <a:p>
            <a:r>
              <a:rPr lang="en-US" dirty="0"/>
              <a:t>Chapter 15 Meetings Quiz </a:t>
            </a:r>
          </a:p>
        </p:txBody>
      </p:sp>
    </p:spTree>
    <p:extLst>
      <p:ext uri="{BB962C8B-B14F-4D97-AF65-F5344CB8AC3E}">
        <p14:creationId xmlns:p14="http://schemas.microsoft.com/office/powerpoint/2010/main" val="341672334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6575F-66E7-B3B2-4A08-82AC294EC1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F7659F-FAF3-1408-6325-8AB8C51CBF9A}"/>
              </a:ext>
            </a:extLst>
          </p:cNvPr>
          <p:cNvSpPr>
            <a:spLocks noGrp="1"/>
          </p:cNvSpPr>
          <p:nvPr>
            <p:ph sz="half" idx="2"/>
          </p:nvPr>
        </p:nvSpPr>
        <p:spPr>
          <a:xfrm>
            <a:off x="163284" y="438150"/>
            <a:ext cx="7151916" cy="4705350"/>
          </a:xfrm>
        </p:spPr>
        <p:txBody>
          <a:bodyPr>
            <a:normAutofit/>
          </a:bodyPr>
          <a:lstStyle/>
          <a:p>
            <a:r>
              <a:rPr lang="en-US" sz="1500" dirty="0"/>
              <a:t>Why is it essential for meetings to be productive and results-driven, and what strategies can help achieve this?</a:t>
            </a:r>
          </a:p>
          <a:p>
            <a:r>
              <a:rPr lang="en-US" sz="1500" dirty="0"/>
              <a:t>     a) Productivity and results are not important in meetings.</a:t>
            </a:r>
          </a:p>
          <a:p>
            <a:r>
              <a:rPr lang="en-US" sz="1500" dirty="0"/>
              <a:t>     b) Productivity and results can be achieved by having lengthy discussions.</a:t>
            </a:r>
          </a:p>
          <a:p>
            <a:r>
              <a:rPr lang="en-US" sz="1500" dirty="0"/>
              <a:t>     c) Productivity and results ensure that meetings are efficient and effective; strategies include setting clear goals and agendas.</a:t>
            </a:r>
          </a:p>
          <a:p>
            <a:r>
              <a:rPr lang="en-US" sz="1500" dirty="0"/>
              <a:t>     d) Productivity and results are secondary; meetings should focus on socializing.</a:t>
            </a:r>
          </a:p>
          <a:p>
            <a:endParaRPr lang="en-US" sz="1500" dirty="0"/>
          </a:p>
          <a:p>
            <a:r>
              <a:rPr lang="en-US" sz="1500" dirty="0"/>
              <a:t>How do annual meetings contribute to building a sense of community within a community association?</a:t>
            </a:r>
          </a:p>
          <a:p>
            <a:r>
              <a:rPr lang="en-US" sz="1500" dirty="0"/>
              <a:t>     a) Annual meetings are not relevant to building a sense of community.</a:t>
            </a:r>
          </a:p>
          <a:p>
            <a:r>
              <a:rPr lang="en-US" sz="1500" dirty="0"/>
              <a:t>     b) Annual meetings are solely for presenting budgets.</a:t>
            </a:r>
          </a:p>
          <a:p>
            <a:r>
              <a:rPr lang="en-US" sz="1500" dirty="0"/>
              <a:t>     c) Annual meetings provide a platform for members to come together, strengthen bonds, and actively participate in governance.</a:t>
            </a:r>
          </a:p>
          <a:p>
            <a:r>
              <a:rPr lang="en-US" sz="1500" dirty="0"/>
              <a:t>     d) Annual meetings are for electing directors, and community building is not their purpose.</a:t>
            </a:r>
          </a:p>
          <a:p>
            <a:endParaRPr lang="en-US" dirty="0"/>
          </a:p>
        </p:txBody>
      </p:sp>
      <p:sp>
        <p:nvSpPr>
          <p:cNvPr id="6" name="Title 5">
            <a:extLst>
              <a:ext uri="{FF2B5EF4-FFF2-40B4-BE49-F238E27FC236}">
                <a16:creationId xmlns:a16="http://schemas.microsoft.com/office/drawing/2014/main" id="{B3D63151-7055-05CD-11C5-17B6FACF2A35}"/>
              </a:ext>
            </a:extLst>
          </p:cNvPr>
          <p:cNvSpPr>
            <a:spLocks noGrp="1"/>
          </p:cNvSpPr>
          <p:nvPr>
            <p:ph type="title"/>
          </p:nvPr>
        </p:nvSpPr>
        <p:spPr/>
        <p:txBody>
          <a:bodyPr>
            <a:normAutofit fontScale="90000"/>
          </a:bodyPr>
          <a:lstStyle/>
          <a:p>
            <a:r>
              <a:rPr lang="en-US" dirty="0"/>
              <a:t>Chapter 15 Meetings Quiz </a:t>
            </a:r>
          </a:p>
        </p:txBody>
      </p:sp>
    </p:spTree>
    <p:extLst>
      <p:ext uri="{BB962C8B-B14F-4D97-AF65-F5344CB8AC3E}">
        <p14:creationId xmlns:p14="http://schemas.microsoft.com/office/powerpoint/2010/main" val="322022363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white shirt&#10;&#10;AI-generated content may be incorrect.">
            <a:extLst>
              <a:ext uri="{FF2B5EF4-FFF2-40B4-BE49-F238E27FC236}">
                <a16:creationId xmlns:a16="http://schemas.microsoft.com/office/drawing/2014/main" id="{0240309A-C802-07B2-A3D0-E826466BC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78"/>
            <a:ext cx="9144000" cy="5131544"/>
          </a:xfrm>
          <a:prstGeom prst="rect">
            <a:avLst/>
          </a:prstGeom>
        </p:spPr>
      </p:pic>
    </p:spTree>
    <p:extLst>
      <p:ext uri="{BB962C8B-B14F-4D97-AF65-F5344CB8AC3E}">
        <p14:creationId xmlns:p14="http://schemas.microsoft.com/office/powerpoint/2010/main" val="312709290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D060-F38E-F32F-9DA0-B4FBFE6C8B9A}"/>
              </a:ext>
            </a:extLst>
          </p:cNvPr>
          <p:cNvSpPr>
            <a:spLocks noGrp="1"/>
          </p:cNvSpPr>
          <p:nvPr>
            <p:ph type="title"/>
          </p:nvPr>
        </p:nvSpPr>
        <p:spPr>
          <a:xfrm>
            <a:off x="163284" y="120253"/>
            <a:ext cx="7990116" cy="394097"/>
          </a:xfrm>
        </p:spPr>
        <p:txBody>
          <a:bodyPr>
            <a:normAutofit fontScale="90000"/>
          </a:bodyPr>
          <a:lstStyle/>
          <a:p>
            <a:r>
              <a:rPr lang="en-US" dirty="0"/>
              <a:t>Chapter 16 Parliamentary Procedures Unveiled</a:t>
            </a:r>
          </a:p>
        </p:txBody>
      </p:sp>
      <p:sp>
        <p:nvSpPr>
          <p:cNvPr id="3" name="Content Placeholder 2">
            <a:extLst>
              <a:ext uri="{FF2B5EF4-FFF2-40B4-BE49-F238E27FC236}">
                <a16:creationId xmlns:a16="http://schemas.microsoft.com/office/drawing/2014/main" id="{7AFDEFB5-8EE1-DCC4-72A7-EBF17638D87C}"/>
              </a:ext>
            </a:extLst>
          </p:cNvPr>
          <p:cNvSpPr>
            <a:spLocks noGrp="1"/>
          </p:cNvSpPr>
          <p:nvPr>
            <p:ph idx="1"/>
          </p:nvPr>
        </p:nvSpPr>
        <p:spPr>
          <a:xfrm>
            <a:off x="381000" y="628650"/>
            <a:ext cx="6781800" cy="4457700"/>
          </a:xfrm>
        </p:spPr>
        <p:txBody>
          <a:bodyPr>
            <a:normAutofit/>
          </a:bodyPr>
          <a:lstStyle/>
          <a:p>
            <a:pPr marL="0" indent="0">
              <a:buNone/>
            </a:pPr>
            <a:r>
              <a:rPr lang="en-US" dirty="0"/>
              <a:t>Order, Fairness, and the Spirit of Democracy</a:t>
            </a:r>
          </a:p>
          <a:p>
            <a:pPr marL="0" indent="0">
              <a:buNone/>
            </a:pPr>
            <a:r>
              <a:rPr lang="en-US" b="1" dirty="0">
                <a:solidFill>
                  <a:schemeClr val="accent4">
                    <a:lumMod val="75000"/>
                  </a:schemeClr>
                </a:solidFill>
              </a:rPr>
              <a:t>Key Ideas</a:t>
            </a:r>
          </a:p>
          <a:p>
            <a:pPr lvl="1"/>
            <a:r>
              <a:rPr lang="en-US" dirty="0"/>
              <a:t>Originated in early English Parliaments → refined in Robert’s Rules of Order Newly Revised (1876).</a:t>
            </a:r>
          </a:p>
          <a:p>
            <a:pPr lvl="1"/>
            <a:r>
              <a:rPr lang="en-US" dirty="0"/>
              <a:t>Provide structure, fairness, and efficiency in meetings.</a:t>
            </a:r>
          </a:p>
          <a:p>
            <a:pPr marL="457200" lvl="1" indent="0">
              <a:buNone/>
            </a:pPr>
            <a:r>
              <a:rPr lang="en-US" b="1" dirty="0">
                <a:solidFill>
                  <a:schemeClr val="accent4">
                    <a:lumMod val="75000"/>
                  </a:schemeClr>
                </a:solidFill>
              </a:rPr>
              <a:t>Core Benefits:</a:t>
            </a:r>
          </a:p>
          <a:p>
            <a:pPr lvl="2"/>
            <a:r>
              <a:rPr lang="en-US" b="1" dirty="0">
                <a:solidFill>
                  <a:schemeClr val="accent4">
                    <a:lumMod val="75000"/>
                  </a:schemeClr>
                </a:solidFill>
              </a:rPr>
              <a:t>Democratic rule </a:t>
            </a:r>
            <a:r>
              <a:rPr lang="en-US" dirty="0"/>
              <a:t>→ every voice heard.</a:t>
            </a:r>
          </a:p>
          <a:p>
            <a:pPr lvl="2"/>
            <a:r>
              <a:rPr lang="en-US" b="1" dirty="0">
                <a:solidFill>
                  <a:schemeClr val="accent4">
                    <a:lumMod val="75000"/>
                  </a:schemeClr>
                </a:solidFill>
              </a:rPr>
              <a:t>Flexibility </a:t>
            </a:r>
            <a:r>
              <a:rPr lang="en-US" dirty="0"/>
              <a:t>→ adaptable to any group size.</a:t>
            </a:r>
          </a:p>
          <a:p>
            <a:pPr lvl="2"/>
            <a:r>
              <a:rPr lang="en-US" b="1" dirty="0">
                <a:solidFill>
                  <a:schemeClr val="accent4">
                    <a:lumMod val="75000"/>
                  </a:schemeClr>
                </a:solidFill>
              </a:rPr>
              <a:t>Protection </a:t>
            </a:r>
            <a:r>
              <a:rPr lang="en-US" dirty="0"/>
              <a:t>→ safeguards members’ rights.</a:t>
            </a:r>
          </a:p>
          <a:p>
            <a:pPr lvl="1"/>
            <a:r>
              <a:rPr lang="en-US" dirty="0"/>
              <a:t>Basic Rules in Action: obtain the floor properly • speak clearly • respect debate rules • stay courteous.</a:t>
            </a:r>
          </a:p>
        </p:txBody>
      </p:sp>
    </p:spTree>
    <p:extLst>
      <p:ext uri="{BB962C8B-B14F-4D97-AF65-F5344CB8AC3E}">
        <p14:creationId xmlns:p14="http://schemas.microsoft.com/office/powerpoint/2010/main" val="403792706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3F97A-F68E-168F-FCEB-CF2F429CE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CC0FD-866F-803D-6A18-5C7B01B316C6}"/>
              </a:ext>
            </a:extLst>
          </p:cNvPr>
          <p:cNvSpPr>
            <a:spLocks noGrp="1"/>
          </p:cNvSpPr>
          <p:nvPr>
            <p:ph type="title"/>
          </p:nvPr>
        </p:nvSpPr>
        <p:spPr>
          <a:xfrm>
            <a:off x="163284" y="120253"/>
            <a:ext cx="7990116" cy="394097"/>
          </a:xfrm>
        </p:spPr>
        <p:txBody>
          <a:bodyPr>
            <a:normAutofit fontScale="90000"/>
          </a:bodyPr>
          <a:lstStyle/>
          <a:p>
            <a:r>
              <a:rPr lang="en-US" dirty="0"/>
              <a:t>Mastering Motions &amp; Voting</a:t>
            </a:r>
          </a:p>
        </p:txBody>
      </p:sp>
      <p:sp>
        <p:nvSpPr>
          <p:cNvPr id="3" name="Content Placeholder 2">
            <a:extLst>
              <a:ext uri="{FF2B5EF4-FFF2-40B4-BE49-F238E27FC236}">
                <a16:creationId xmlns:a16="http://schemas.microsoft.com/office/drawing/2014/main" id="{70EAD8B8-CE02-BE25-1A97-273AE4F0696C}"/>
              </a:ext>
            </a:extLst>
          </p:cNvPr>
          <p:cNvSpPr>
            <a:spLocks noGrp="1"/>
          </p:cNvSpPr>
          <p:nvPr>
            <p:ph idx="1"/>
          </p:nvPr>
        </p:nvSpPr>
        <p:spPr>
          <a:xfrm>
            <a:off x="381000" y="628650"/>
            <a:ext cx="6781800" cy="4457700"/>
          </a:xfrm>
        </p:spPr>
        <p:txBody>
          <a:bodyPr>
            <a:normAutofit/>
          </a:bodyPr>
          <a:lstStyle/>
          <a:p>
            <a:pPr marL="0" indent="0">
              <a:buNone/>
            </a:pPr>
            <a:r>
              <a:rPr lang="en-US" dirty="0"/>
              <a:t>The Language of Decision-Making</a:t>
            </a:r>
          </a:p>
          <a:p>
            <a:pPr marL="0" indent="0">
              <a:buNone/>
            </a:pPr>
            <a:r>
              <a:rPr lang="en-US" b="1" dirty="0">
                <a:solidFill>
                  <a:schemeClr val="accent4">
                    <a:lumMod val="75000"/>
                  </a:schemeClr>
                </a:solidFill>
              </a:rPr>
              <a:t>Motion Hierarchy</a:t>
            </a:r>
          </a:p>
          <a:p>
            <a:pPr lvl="1"/>
            <a:r>
              <a:rPr lang="en-US" b="1" dirty="0">
                <a:solidFill>
                  <a:schemeClr val="accent4">
                    <a:lumMod val="75000"/>
                  </a:schemeClr>
                </a:solidFill>
              </a:rPr>
              <a:t>Main Motions </a:t>
            </a:r>
            <a:r>
              <a:rPr lang="en-US" dirty="0"/>
              <a:t>→ introduce new business.</a:t>
            </a:r>
          </a:p>
          <a:p>
            <a:pPr lvl="1"/>
            <a:r>
              <a:rPr lang="en-US" b="1" dirty="0">
                <a:solidFill>
                  <a:schemeClr val="accent4">
                    <a:lumMod val="75000"/>
                  </a:schemeClr>
                </a:solidFill>
              </a:rPr>
              <a:t>Subsidiary Motions </a:t>
            </a:r>
            <a:r>
              <a:rPr lang="en-US" dirty="0"/>
              <a:t>→ amend or affect the main motion.</a:t>
            </a:r>
          </a:p>
          <a:p>
            <a:pPr lvl="1"/>
            <a:r>
              <a:rPr lang="en-US" b="1" dirty="0">
                <a:solidFill>
                  <a:schemeClr val="accent4">
                    <a:lumMod val="75000"/>
                  </a:schemeClr>
                </a:solidFill>
              </a:rPr>
              <a:t>Privileged Motions </a:t>
            </a:r>
            <a:r>
              <a:rPr lang="en-US" dirty="0"/>
              <a:t>→ urgent matters (e.g., adjourn).</a:t>
            </a:r>
          </a:p>
          <a:p>
            <a:pPr lvl="1"/>
            <a:r>
              <a:rPr lang="en-US" b="1" dirty="0">
                <a:solidFill>
                  <a:schemeClr val="accent4">
                    <a:lumMod val="75000"/>
                  </a:schemeClr>
                </a:solidFill>
              </a:rPr>
              <a:t>Incidental Motions </a:t>
            </a:r>
            <a:r>
              <a:rPr lang="en-US" dirty="0"/>
              <a:t>→ arise from other business.</a:t>
            </a:r>
          </a:p>
          <a:p>
            <a:pPr lvl="1"/>
            <a:r>
              <a:rPr lang="en-US" b="1" dirty="0">
                <a:solidFill>
                  <a:schemeClr val="accent4">
                    <a:lumMod val="75000"/>
                  </a:schemeClr>
                </a:solidFill>
              </a:rPr>
              <a:t>Reconsider</a:t>
            </a:r>
            <a:r>
              <a:rPr lang="en-US" dirty="0"/>
              <a:t> → revisit decisions.</a:t>
            </a:r>
          </a:p>
          <a:p>
            <a:pPr marL="0" indent="0">
              <a:buNone/>
            </a:pPr>
            <a:endParaRPr lang="en-US" b="1" dirty="0">
              <a:solidFill>
                <a:schemeClr val="accent4">
                  <a:lumMod val="75000"/>
                </a:schemeClr>
              </a:solidFill>
            </a:endParaRPr>
          </a:p>
          <a:p>
            <a:pPr marL="0" indent="0">
              <a:buNone/>
            </a:pPr>
            <a:r>
              <a:rPr lang="en-US" b="1" dirty="0">
                <a:solidFill>
                  <a:schemeClr val="accent4">
                    <a:lumMod val="75000"/>
                  </a:schemeClr>
                </a:solidFill>
              </a:rPr>
              <a:t>Voting Methods: </a:t>
            </a:r>
            <a:r>
              <a:rPr lang="en-US" dirty="0"/>
              <a:t>Voice • Show of hands • Roll call • Ballot • General consent.</a:t>
            </a:r>
          </a:p>
        </p:txBody>
      </p:sp>
    </p:spTree>
    <p:extLst>
      <p:ext uri="{BB962C8B-B14F-4D97-AF65-F5344CB8AC3E}">
        <p14:creationId xmlns:p14="http://schemas.microsoft.com/office/powerpoint/2010/main" val="117210752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AB72B-8F51-FF2F-E8A4-94F961AF2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05C461-1394-02EB-3C30-2219EC76A47C}"/>
              </a:ext>
            </a:extLst>
          </p:cNvPr>
          <p:cNvSpPr>
            <a:spLocks noGrp="1"/>
          </p:cNvSpPr>
          <p:nvPr>
            <p:ph type="title"/>
          </p:nvPr>
        </p:nvSpPr>
        <p:spPr>
          <a:xfrm>
            <a:off x="163284" y="120253"/>
            <a:ext cx="7990116" cy="394097"/>
          </a:xfrm>
        </p:spPr>
        <p:txBody>
          <a:bodyPr>
            <a:normAutofit fontScale="90000"/>
          </a:bodyPr>
          <a:lstStyle/>
          <a:p>
            <a:r>
              <a:rPr lang="en-US" dirty="0"/>
              <a:t>Essential Skills for Effective Participation</a:t>
            </a:r>
          </a:p>
        </p:txBody>
      </p:sp>
      <p:sp>
        <p:nvSpPr>
          <p:cNvPr id="3" name="Content Placeholder 2">
            <a:extLst>
              <a:ext uri="{FF2B5EF4-FFF2-40B4-BE49-F238E27FC236}">
                <a16:creationId xmlns:a16="http://schemas.microsoft.com/office/drawing/2014/main" id="{5423EA15-9838-D21E-EA4E-3CCD382C0B59}"/>
              </a:ext>
            </a:extLst>
          </p:cNvPr>
          <p:cNvSpPr>
            <a:spLocks noGrp="1"/>
          </p:cNvSpPr>
          <p:nvPr>
            <p:ph idx="1"/>
          </p:nvPr>
        </p:nvSpPr>
        <p:spPr>
          <a:xfrm>
            <a:off x="381000" y="628650"/>
            <a:ext cx="6781800" cy="4457700"/>
          </a:xfrm>
        </p:spPr>
        <p:txBody>
          <a:bodyPr>
            <a:normAutofit/>
          </a:bodyPr>
          <a:lstStyle/>
          <a:p>
            <a:pPr marL="0" indent="0">
              <a:buNone/>
            </a:pPr>
            <a:r>
              <a:rPr lang="en-US" dirty="0"/>
              <a:t>How to Engage Confidently in Meetings</a:t>
            </a:r>
          </a:p>
          <a:p>
            <a:pPr marL="0" indent="0">
              <a:buNone/>
            </a:pPr>
            <a:r>
              <a:rPr lang="en-US" dirty="0"/>
              <a:t>Checklist for Members</a:t>
            </a:r>
          </a:p>
          <a:p>
            <a:pPr lvl="1"/>
            <a:r>
              <a:rPr lang="en-US" dirty="0"/>
              <a:t>Know when a motion is in order and relevant.</a:t>
            </a:r>
          </a:p>
          <a:p>
            <a:pPr lvl="1"/>
            <a:r>
              <a:rPr lang="en-US" dirty="0"/>
              <a:t>Ask for the floor before speaking.</a:t>
            </a:r>
          </a:p>
          <a:p>
            <a:pPr lvl="1"/>
            <a:r>
              <a:rPr lang="en-US" dirty="0"/>
              <a:t>Support motions with a second to show shared interest.</a:t>
            </a:r>
          </a:p>
          <a:p>
            <a:pPr lvl="1"/>
            <a:r>
              <a:rPr lang="en-US" dirty="0"/>
              <a:t>Keep comments short, focused, and civil.</a:t>
            </a:r>
          </a:p>
          <a:p>
            <a:pPr lvl="1"/>
            <a:r>
              <a:rPr lang="en-US" dirty="0"/>
              <a:t>Understand what vote is required (majority, 2/3, etc.).</a:t>
            </a:r>
          </a:p>
        </p:txBody>
      </p:sp>
    </p:spTree>
    <p:extLst>
      <p:ext uri="{BB962C8B-B14F-4D97-AF65-F5344CB8AC3E}">
        <p14:creationId xmlns:p14="http://schemas.microsoft.com/office/powerpoint/2010/main" val="47912476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F208-7125-6F66-147F-1E5CFE4BE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824F2-0B6C-6CEB-88A5-8EC6EEA858E6}"/>
              </a:ext>
            </a:extLst>
          </p:cNvPr>
          <p:cNvSpPr>
            <a:spLocks noGrp="1"/>
          </p:cNvSpPr>
          <p:nvPr>
            <p:ph type="title"/>
          </p:nvPr>
        </p:nvSpPr>
        <p:spPr>
          <a:xfrm>
            <a:off x="163284" y="120253"/>
            <a:ext cx="7990116" cy="394097"/>
          </a:xfrm>
        </p:spPr>
        <p:txBody>
          <a:bodyPr>
            <a:normAutofit fontScale="90000"/>
          </a:bodyPr>
          <a:lstStyle/>
          <a:p>
            <a:r>
              <a:rPr lang="en-US" dirty="0"/>
              <a:t>Beyond the Basics: Advanced Tools</a:t>
            </a:r>
          </a:p>
        </p:txBody>
      </p:sp>
      <p:sp>
        <p:nvSpPr>
          <p:cNvPr id="3" name="Content Placeholder 2">
            <a:extLst>
              <a:ext uri="{FF2B5EF4-FFF2-40B4-BE49-F238E27FC236}">
                <a16:creationId xmlns:a16="http://schemas.microsoft.com/office/drawing/2014/main" id="{A456566B-013D-44E5-8D6C-0919A90203BF}"/>
              </a:ext>
            </a:extLst>
          </p:cNvPr>
          <p:cNvSpPr>
            <a:spLocks noGrp="1"/>
          </p:cNvSpPr>
          <p:nvPr>
            <p:ph idx="1"/>
          </p:nvPr>
        </p:nvSpPr>
        <p:spPr>
          <a:xfrm>
            <a:off x="381000" y="628650"/>
            <a:ext cx="6781800" cy="4457700"/>
          </a:xfrm>
        </p:spPr>
        <p:txBody>
          <a:bodyPr>
            <a:normAutofit/>
          </a:bodyPr>
          <a:lstStyle/>
          <a:p>
            <a:pPr marL="0" indent="0">
              <a:buNone/>
            </a:pPr>
            <a:r>
              <a:rPr lang="en-US" dirty="0"/>
              <a:t>Strategic Techniques for Smooth Meetings</a:t>
            </a:r>
          </a:p>
          <a:p>
            <a:pPr marL="0" indent="0">
              <a:buNone/>
            </a:pPr>
            <a:r>
              <a:rPr lang="en-US" b="1" dirty="0">
                <a:solidFill>
                  <a:schemeClr val="accent4">
                    <a:lumMod val="75000"/>
                  </a:schemeClr>
                </a:solidFill>
              </a:rPr>
              <a:t>Key Concepts</a:t>
            </a:r>
          </a:p>
          <a:p>
            <a:pPr lvl="1"/>
            <a:r>
              <a:rPr lang="en-US" b="1" dirty="0">
                <a:solidFill>
                  <a:schemeClr val="accent4">
                    <a:lumMod val="75000"/>
                  </a:schemeClr>
                </a:solidFill>
              </a:rPr>
              <a:t>Quorum: </a:t>
            </a:r>
            <a:r>
              <a:rPr lang="en-US" dirty="0"/>
              <a:t>minimum attendance for valid action → protects majority rule.</a:t>
            </a:r>
          </a:p>
          <a:p>
            <a:pPr lvl="1"/>
            <a:r>
              <a:rPr lang="en-US" b="1" dirty="0">
                <a:solidFill>
                  <a:schemeClr val="accent4">
                    <a:lumMod val="75000"/>
                  </a:schemeClr>
                </a:solidFill>
              </a:rPr>
              <a:t>Adjournment: </a:t>
            </a:r>
            <a:r>
              <a:rPr lang="en-US" dirty="0"/>
              <a:t>used to end a meeting properly or strategically.</a:t>
            </a:r>
          </a:p>
          <a:p>
            <a:pPr lvl="1"/>
            <a:r>
              <a:rPr lang="en-US" b="1" dirty="0">
                <a:solidFill>
                  <a:schemeClr val="accent4">
                    <a:lumMod val="75000"/>
                  </a:schemeClr>
                </a:solidFill>
              </a:rPr>
              <a:t>Call for the Question: </a:t>
            </a:r>
            <a:r>
              <a:rPr lang="en-US" dirty="0"/>
              <a:t>ends debate → moves to vote.</a:t>
            </a:r>
          </a:p>
          <a:p>
            <a:pPr lvl="1"/>
            <a:r>
              <a:rPr lang="en-US" b="1" dirty="0">
                <a:solidFill>
                  <a:schemeClr val="accent4">
                    <a:lumMod val="75000"/>
                  </a:schemeClr>
                </a:solidFill>
              </a:rPr>
              <a:t>Point of Order: </a:t>
            </a:r>
            <a:r>
              <a:rPr lang="en-US" dirty="0"/>
              <a:t>challenges procedure → keeps meeting on track.</a:t>
            </a:r>
          </a:p>
          <a:p>
            <a:pPr lvl="1"/>
            <a:r>
              <a:rPr lang="en-US" b="1" dirty="0">
                <a:solidFill>
                  <a:schemeClr val="accent4">
                    <a:lumMod val="75000"/>
                  </a:schemeClr>
                </a:solidFill>
              </a:rPr>
              <a:t>Benefits: </a:t>
            </a:r>
            <a:r>
              <a:rPr lang="en-US" dirty="0"/>
              <a:t>Maintains fairness • saves time • prevents confusion • builds member confidence.</a:t>
            </a:r>
          </a:p>
        </p:txBody>
      </p:sp>
    </p:spTree>
    <p:extLst>
      <p:ext uri="{BB962C8B-B14F-4D97-AF65-F5344CB8AC3E}">
        <p14:creationId xmlns:p14="http://schemas.microsoft.com/office/powerpoint/2010/main" val="88418632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B6621-9559-6F61-8158-B1679A2EF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9A095-9318-847D-4E35-24001D324BF9}"/>
              </a:ext>
            </a:extLst>
          </p:cNvPr>
          <p:cNvSpPr>
            <a:spLocks noGrp="1"/>
          </p:cNvSpPr>
          <p:nvPr>
            <p:ph type="title"/>
          </p:nvPr>
        </p:nvSpPr>
        <p:spPr>
          <a:xfrm>
            <a:off x="163284" y="120253"/>
            <a:ext cx="7990116" cy="394097"/>
          </a:xfrm>
        </p:spPr>
        <p:txBody>
          <a:bodyPr>
            <a:normAutofit fontScale="90000"/>
          </a:bodyPr>
          <a:lstStyle/>
          <a:p>
            <a:r>
              <a:rPr lang="en-US" dirty="0"/>
              <a:t>Embracing Parliamentary Confidence</a:t>
            </a:r>
          </a:p>
        </p:txBody>
      </p:sp>
      <p:sp>
        <p:nvSpPr>
          <p:cNvPr id="3" name="Content Placeholder 2">
            <a:extLst>
              <a:ext uri="{FF2B5EF4-FFF2-40B4-BE49-F238E27FC236}">
                <a16:creationId xmlns:a16="http://schemas.microsoft.com/office/drawing/2014/main" id="{7E4F87E9-138B-271E-207B-35E1DD224C10}"/>
              </a:ext>
            </a:extLst>
          </p:cNvPr>
          <p:cNvSpPr>
            <a:spLocks noGrp="1"/>
          </p:cNvSpPr>
          <p:nvPr>
            <p:ph idx="1"/>
          </p:nvPr>
        </p:nvSpPr>
        <p:spPr>
          <a:xfrm>
            <a:off x="381000" y="628650"/>
            <a:ext cx="6781800" cy="4457700"/>
          </a:xfrm>
        </p:spPr>
        <p:txBody>
          <a:bodyPr>
            <a:normAutofit/>
          </a:bodyPr>
          <a:lstStyle/>
          <a:p>
            <a:pPr marL="0" indent="0">
              <a:buNone/>
            </a:pPr>
            <a:r>
              <a:rPr lang="en-US" dirty="0"/>
              <a:t>Turning Rules into Respectful Results</a:t>
            </a:r>
          </a:p>
          <a:p>
            <a:pPr marL="0" indent="0">
              <a:buNone/>
            </a:pPr>
            <a:r>
              <a:rPr lang="en-US" b="1" dirty="0">
                <a:solidFill>
                  <a:schemeClr val="accent4">
                    <a:lumMod val="75000"/>
                  </a:schemeClr>
                </a:solidFill>
              </a:rPr>
              <a:t>Takeaways</a:t>
            </a:r>
          </a:p>
          <a:p>
            <a:pPr lvl="1"/>
            <a:r>
              <a:rPr lang="en-US" dirty="0"/>
              <a:t>Parliamentary procedures = framework for order and fair decision-making.</a:t>
            </a:r>
          </a:p>
          <a:p>
            <a:pPr lvl="1"/>
            <a:r>
              <a:rPr lang="en-US" dirty="0"/>
              <a:t>Encourage cooperation and constructive debate.</a:t>
            </a:r>
          </a:p>
          <a:p>
            <a:pPr lvl="1"/>
            <a:r>
              <a:rPr lang="en-US" dirty="0"/>
              <a:t>Empower every member to participate effectively.</a:t>
            </a:r>
          </a:p>
          <a:p>
            <a:pPr lvl="1"/>
            <a:r>
              <a:rPr lang="en-US" dirty="0"/>
              <a:t>Transform meetings into democratic forums of collaboration.</a:t>
            </a:r>
          </a:p>
        </p:txBody>
      </p:sp>
    </p:spTree>
    <p:extLst>
      <p:ext uri="{BB962C8B-B14F-4D97-AF65-F5344CB8AC3E}">
        <p14:creationId xmlns:p14="http://schemas.microsoft.com/office/powerpoint/2010/main" val="289775424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6ACD1-8439-6C60-7DD3-2216688CA5F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5E0BE5F-6428-8802-872B-E4280AC77278}"/>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Historical Context: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Parliamentary procedures, rooted in early English parliamentary practices, serve as a structured way to conduct meetings and make decisions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Importance of Parliamentary Procedures: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These procedures ensure democratic participation, flexibility, and fairness in meetings by establishing clear guidelines for decision-making and interaction among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Basic Rules of Parliamentary Procedure: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Understanding essential rules, such as making motions, obtaining the floor, and maintaining courteous debate, is crucial for effective participation in meetings. These rules help maintain order and structure during discussions.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Hierarchy of Motions</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4.	Hierarchy of Motions: Motions are categorized into main motions, subsidiary motions, privileged motions, incidental motions, and motions to reconsider. Each type serves specific functions and must be presented in an appropriate manner during meetings.</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Advanced Techniques: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Advanced parliamentary procedures include understanding quorum requirements, strategically using motions to adjourn, calling for the question to end debates, and raising points of order to maintain procedural integrity. </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Embracing Parliamentary Procedures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Mastering parliamentary procedures equips individuals and organizations with the skills to conduct effective meetings, fostering cooperation, transparency, and informed decision-making within cooperatives.</a:t>
            </a:r>
            <a:endParaRPr lang="en-US" dirty="0"/>
          </a:p>
        </p:txBody>
      </p:sp>
    </p:spTree>
    <p:extLst>
      <p:ext uri="{BB962C8B-B14F-4D97-AF65-F5344CB8AC3E}">
        <p14:creationId xmlns:p14="http://schemas.microsoft.com/office/powerpoint/2010/main" val="18477174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252FE-8DE5-7094-98D3-7EE349931A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3449F-BDD2-AEC8-F8A7-63E18968F9FA}"/>
              </a:ext>
            </a:extLst>
          </p:cNvPr>
          <p:cNvSpPr>
            <a:spLocks noGrp="1"/>
          </p:cNvSpPr>
          <p:nvPr>
            <p:ph sz="half" idx="2"/>
          </p:nvPr>
        </p:nvSpPr>
        <p:spPr>
          <a:xfrm>
            <a:off x="163284" y="438150"/>
            <a:ext cx="6923316" cy="4648200"/>
          </a:xfrm>
        </p:spPr>
        <p:txBody>
          <a:bodyPr>
            <a:normAutofit fontScale="40000" lnSpcReduction="20000"/>
          </a:bodyPr>
          <a:lstStyle/>
          <a:p>
            <a:r>
              <a:rPr lang="en-US" sz="3300" dirty="0"/>
              <a:t>What is the historical significance of parliamentary procedures, and how has it evolved over time?</a:t>
            </a:r>
          </a:p>
          <a:p>
            <a:r>
              <a:rPr lang="en-US" sz="3300" dirty="0"/>
              <a:t>     a) Parliamentary procedures originated in the United States and have remained unchanged since.</a:t>
            </a:r>
          </a:p>
          <a:p>
            <a:r>
              <a:rPr lang="en-US" sz="3300" dirty="0"/>
              <a:t>     b) Parliamentary procedures have no historical significance.</a:t>
            </a:r>
          </a:p>
          <a:p>
            <a:r>
              <a:rPr lang="en-US" sz="3300" dirty="0"/>
              <a:t>     c) Parliamentary procedures evolved from early English Parliaments and have become integral to American governance.</a:t>
            </a:r>
          </a:p>
          <a:p>
            <a:r>
              <a:rPr lang="en-US" sz="3300" dirty="0"/>
              <a:t>     d) Parliamentary procedures were introduced in the 20th century as a response to technological advancements.</a:t>
            </a:r>
          </a:p>
          <a:p>
            <a:endParaRPr lang="en-US" sz="3300" dirty="0"/>
          </a:p>
          <a:p>
            <a:r>
              <a:rPr lang="en-US" sz="3300" dirty="0"/>
              <a:t>Why are parliamentary procedures considered valuable for conducting meetings reasonably and efficiently?</a:t>
            </a:r>
          </a:p>
          <a:p>
            <a:r>
              <a:rPr lang="en-US" sz="3300" dirty="0"/>
              <a:t>     a) They are rigid and inflexible, ensuring quick decision-making.</a:t>
            </a:r>
          </a:p>
          <a:p>
            <a:r>
              <a:rPr lang="en-US" sz="3300" dirty="0"/>
              <a:t>     b) They prioritize the rights of a few members over the majority.</a:t>
            </a:r>
          </a:p>
          <a:p>
            <a:r>
              <a:rPr lang="en-US" sz="3300" dirty="0"/>
              <a:t>     c) They promote order, fairness, and allow all members to participate and be heard.</a:t>
            </a:r>
          </a:p>
          <a:p>
            <a:r>
              <a:rPr lang="en-US" sz="3300" dirty="0"/>
              <a:t>     d) They discourage discussions and debate.</a:t>
            </a:r>
          </a:p>
          <a:p>
            <a:endParaRPr lang="en-US" sz="3300" dirty="0"/>
          </a:p>
          <a:p>
            <a:r>
              <a:rPr lang="en-US" sz="3300" dirty="0"/>
              <a:t>How do different methods of voting on motions serve specific purposes and enhance the decision-making process?</a:t>
            </a:r>
          </a:p>
          <a:p>
            <a:r>
              <a:rPr lang="en-US" sz="3300" dirty="0"/>
              <a:t>     a) All methods of voting are the same and have no unique purposes.</a:t>
            </a:r>
          </a:p>
          <a:p>
            <a:r>
              <a:rPr lang="en-US" sz="3300" dirty="0"/>
              <a:t>     b) Different methods of voting help speed up meetings but don't serve specific purposes.</a:t>
            </a:r>
          </a:p>
          <a:p>
            <a:r>
              <a:rPr lang="en-US" sz="3300" dirty="0"/>
              <a:t>     c) They allow members to vote secretly and protect their privacy.</a:t>
            </a:r>
          </a:p>
          <a:p>
            <a:r>
              <a:rPr lang="en-US" sz="3300" dirty="0"/>
              <a:t>     d) They cater to different situations, from voice votes for simple matters to roll call votes for recording individual choices.</a:t>
            </a:r>
          </a:p>
          <a:p>
            <a:endParaRPr lang="en-US" dirty="0"/>
          </a:p>
        </p:txBody>
      </p:sp>
      <p:sp>
        <p:nvSpPr>
          <p:cNvPr id="6" name="Title 5">
            <a:extLst>
              <a:ext uri="{FF2B5EF4-FFF2-40B4-BE49-F238E27FC236}">
                <a16:creationId xmlns:a16="http://schemas.microsoft.com/office/drawing/2014/main" id="{0FD966D5-09DF-B3C1-6833-F40AC8E809C4}"/>
              </a:ext>
            </a:extLst>
          </p:cNvPr>
          <p:cNvSpPr>
            <a:spLocks noGrp="1"/>
          </p:cNvSpPr>
          <p:nvPr>
            <p:ph type="title"/>
          </p:nvPr>
        </p:nvSpPr>
        <p:spPr>
          <a:xfrm>
            <a:off x="163284" y="120253"/>
            <a:ext cx="7609116" cy="394097"/>
          </a:xfrm>
        </p:spPr>
        <p:txBody>
          <a:bodyPr>
            <a:normAutofit fontScale="90000"/>
          </a:bodyPr>
          <a:lstStyle/>
          <a:p>
            <a:r>
              <a:rPr lang="en-US" dirty="0"/>
              <a:t>Chapter 16: Parliamentary Procedures Quiz </a:t>
            </a:r>
          </a:p>
        </p:txBody>
      </p:sp>
    </p:spTree>
    <p:extLst>
      <p:ext uri="{BB962C8B-B14F-4D97-AF65-F5344CB8AC3E}">
        <p14:creationId xmlns:p14="http://schemas.microsoft.com/office/powerpoint/2010/main" val="169625109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2C93C-0089-64A5-F9B4-214A39A5EC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6270AD-E821-5398-F511-4A884208E7CC}"/>
              </a:ext>
            </a:extLst>
          </p:cNvPr>
          <p:cNvSpPr>
            <a:spLocks noGrp="1"/>
          </p:cNvSpPr>
          <p:nvPr>
            <p:ph sz="half" idx="2"/>
          </p:nvPr>
        </p:nvSpPr>
        <p:spPr>
          <a:xfrm>
            <a:off x="163284" y="666750"/>
            <a:ext cx="6618516" cy="4114800"/>
          </a:xfrm>
        </p:spPr>
        <p:txBody>
          <a:bodyPr>
            <a:normAutofit/>
          </a:bodyPr>
          <a:lstStyle/>
          <a:p>
            <a:r>
              <a:rPr lang="en-US" sz="1600" dirty="0"/>
              <a:t>What is the primary purpose of the motion to adjourn in parliamentary procedures?</a:t>
            </a:r>
          </a:p>
          <a:p>
            <a:r>
              <a:rPr lang="en-US" sz="1600" dirty="0"/>
              <a:t>     a) To extend the meeting indefinitely.</a:t>
            </a:r>
          </a:p>
          <a:p>
            <a:r>
              <a:rPr lang="en-US" sz="1600" dirty="0"/>
              <a:t>     b) To conclude a meeting abruptly, preventing further discussion or action.</a:t>
            </a:r>
          </a:p>
          <a:p>
            <a:r>
              <a:rPr lang="en-US" sz="1600" dirty="0"/>
              <a:t>     c) To initiate a lengthy debate.</a:t>
            </a:r>
          </a:p>
          <a:p>
            <a:r>
              <a:rPr lang="en-US" sz="1600" dirty="0"/>
              <a:t>     d) To call for a vote on a pending motion.</a:t>
            </a:r>
          </a:p>
          <a:p>
            <a:endParaRPr lang="en-US" sz="1600" dirty="0"/>
          </a:p>
          <a:p>
            <a:r>
              <a:rPr lang="en-US" sz="1600" dirty="0"/>
              <a:t>What role does the "point of order" motion play in parliamentary procedures?</a:t>
            </a:r>
          </a:p>
          <a:p>
            <a:r>
              <a:rPr lang="en-US" sz="1600" dirty="0"/>
              <a:t>    a) It allows members to interrupt the speaker and take over the floor.</a:t>
            </a:r>
          </a:p>
          <a:p>
            <a:r>
              <a:rPr lang="en-US" sz="1600" dirty="0"/>
              <a:t>    b) It is used to end debates on a particular motion.</a:t>
            </a:r>
          </a:p>
          <a:p>
            <a:r>
              <a:rPr lang="en-US" sz="1600" dirty="0"/>
              <a:t>    c) It is a way to object to deviations from established procedures and seek a ruling from the chair.</a:t>
            </a:r>
          </a:p>
          <a:p>
            <a:r>
              <a:rPr lang="en-US" sz="1600" dirty="0"/>
              <a:t>    d) It is a motion to postpone indefinitely.</a:t>
            </a:r>
          </a:p>
          <a:p>
            <a:endParaRPr lang="en-US" dirty="0"/>
          </a:p>
        </p:txBody>
      </p:sp>
      <p:sp>
        <p:nvSpPr>
          <p:cNvPr id="6" name="Title 5">
            <a:extLst>
              <a:ext uri="{FF2B5EF4-FFF2-40B4-BE49-F238E27FC236}">
                <a16:creationId xmlns:a16="http://schemas.microsoft.com/office/drawing/2014/main" id="{D8D81F38-7614-7B5F-6030-F2C68ED57598}"/>
              </a:ext>
            </a:extLst>
          </p:cNvPr>
          <p:cNvSpPr>
            <a:spLocks noGrp="1"/>
          </p:cNvSpPr>
          <p:nvPr>
            <p:ph type="title"/>
          </p:nvPr>
        </p:nvSpPr>
        <p:spPr>
          <a:xfrm>
            <a:off x="163284" y="120253"/>
            <a:ext cx="7609116" cy="394097"/>
          </a:xfrm>
        </p:spPr>
        <p:txBody>
          <a:bodyPr>
            <a:normAutofit fontScale="90000"/>
          </a:bodyPr>
          <a:lstStyle/>
          <a:p>
            <a:r>
              <a:rPr lang="en-US" dirty="0"/>
              <a:t>Chapter 16: Parliamentary Procedures Quiz </a:t>
            </a:r>
          </a:p>
        </p:txBody>
      </p:sp>
    </p:spTree>
    <p:extLst>
      <p:ext uri="{BB962C8B-B14F-4D97-AF65-F5344CB8AC3E}">
        <p14:creationId xmlns:p14="http://schemas.microsoft.com/office/powerpoint/2010/main" val="317538807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7DFFB57-DE8F-FC03-2701-EA18C2D0B42D}"/>
              </a:ext>
            </a:extLst>
          </p:cNvPr>
          <p:cNvSpPr>
            <a:spLocks noGrp="1"/>
          </p:cNvSpPr>
          <p:nvPr>
            <p:ph type="title"/>
          </p:nvPr>
        </p:nvSpPr>
        <p:spPr/>
        <p:txBody>
          <a:bodyPr>
            <a:normAutofit fontScale="90000"/>
          </a:bodyPr>
          <a:lstStyle/>
          <a:p>
            <a:endParaRPr lang="en-US"/>
          </a:p>
        </p:txBody>
      </p:sp>
      <p:pic>
        <p:nvPicPr>
          <p:cNvPr id="3" name="Picture 2" descr="A person in a white shirt&#10;&#10;AI-generated content may be incorrect.">
            <a:extLst>
              <a:ext uri="{FF2B5EF4-FFF2-40B4-BE49-F238E27FC236}">
                <a16:creationId xmlns:a16="http://schemas.microsoft.com/office/drawing/2014/main" id="{33571B12-B120-B5D7-D5D2-7EDB623761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25"/>
            <a:ext cx="9144000" cy="5102849"/>
          </a:xfrm>
          <a:prstGeom prst="rect">
            <a:avLst/>
          </a:prstGeom>
        </p:spPr>
      </p:pic>
    </p:spTree>
    <p:extLst>
      <p:ext uri="{BB962C8B-B14F-4D97-AF65-F5344CB8AC3E}">
        <p14:creationId xmlns:p14="http://schemas.microsoft.com/office/powerpoint/2010/main" val="267932883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72AF-EC12-E57D-27C7-C3B4260861AA}"/>
              </a:ext>
            </a:extLst>
          </p:cNvPr>
          <p:cNvSpPr>
            <a:spLocks noGrp="1"/>
          </p:cNvSpPr>
          <p:nvPr>
            <p:ph type="title"/>
          </p:nvPr>
        </p:nvSpPr>
        <p:spPr>
          <a:xfrm>
            <a:off x="163284" y="120253"/>
            <a:ext cx="7913916" cy="394097"/>
          </a:xfrm>
        </p:spPr>
        <p:txBody>
          <a:bodyPr>
            <a:normAutofit fontScale="90000"/>
          </a:bodyPr>
          <a:lstStyle/>
          <a:p>
            <a:r>
              <a:rPr lang="en-US" dirty="0"/>
              <a:t>Chapter 17 Embracing the Cooperative Spirit</a:t>
            </a:r>
          </a:p>
        </p:txBody>
      </p:sp>
      <p:sp>
        <p:nvSpPr>
          <p:cNvPr id="3" name="Content Placeholder 2">
            <a:extLst>
              <a:ext uri="{FF2B5EF4-FFF2-40B4-BE49-F238E27FC236}">
                <a16:creationId xmlns:a16="http://schemas.microsoft.com/office/drawing/2014/main" id="{8B2EA362-2F92-0DF8-AE95-E29A38952CDC}"/>
              </a:ext>
            </a:extLst>
          </p:cNvPr>
          <p:cNvSpPr>
            <a:spLocks noGrp="1"/>
          </p:cNvSpPr>
          <p:nvPr>
            <p:ph idx="1"/>
          </p:nvPr>
        </p:nvSpPr>
        <p:spPr>
          <a:xfrm>
            <a:off x="381000" y="628650"/>
            <a:ext cx="6781800" cy="4514850"/>
          </a:xfrm>
        </p:spPr>
        <p:txBody>
          <a:bodyPr>
            <a:normAutofit/>
          </a:bodyPr>
          <a:lstStyle/>
          <a:p>
            <a:pPr marL="0" indent="0">
              <a:buNone/>
            </a:pPr>
            <a:r>
              <a:rPr lang="en-US" dirty="0"/>
              <a:t>Members at the Heart of the Cooperative</a:t>
            </a:r>
          </a:p>
          <a:p>
            <a:pPr marL="0" indent="0">
              <a:buNone/>
            </a:pPr>
            <a:r>
              <a:rPr lang="en-US" b="1" dirty="0">
                <a:solidFill>
                  <a:schemeClr val="accent4">
                    <a:lumMod val="75000"/>
                  </a:schemeClr>
                </a:solidFill>
              </a:rPr>
              <a:t>Key Points:</a:t>
            </a:r>
          </a:p>
          <a:p>
            <a:pPr lvl="1"/>
            <a:r>
              <a:rPr lang="en-US" dirty="0"/>
              <a:t>A cooperative is more than housing — </a:t>
            </a:r>
            <a:r>
              <a:rPr lang="en-US" b="1" dirty="0">
                <a:solidFill>
                  <a:schemeClr val="accent4">
                    <a:lumMod val="75000"/>
                  </a:schemeClr>
                </a:solidFill>
              </a:rPr>
              <a:t>it’s a community built on safety, dignity, and shared purpose.</a:t>
            </a:r>
          </a:p>
          <a:p>
            <a:pPr lvl="1"/>
            <a:r>
              <a:rPr lang="en-US" dirty="0"/>
              <a:t>Members are not tenants — they are </a:t>
            </a:r>
            <a:r>
              <a:rPr lang="en-US" b="1" dirty="0">
                <a:solidFill>
                  <a:schemeClr val="accent4">
                    <a:lumMod val="75000"/>
                  </a:schemeClr>
                </a:solidFill>
              </a:rPr>
              <a:t>owners, leaders, and decision-makers.</a:t>
            </a:r>
          </a:p>
          <a:p>
            <a:pPr lvl="1"/>
            <a:r>
              <a:rPr lang="en-US" dirty="0"/>
              <a:t>Members shape the cooperative by:</a:t>
            </a:r>
          </a:p>
          <a:p>
            <a:pPr lvl="2"/>
            <a:r>
              <a:rPr lang="en-US" dirty="0"/>
              <a:t>Electing directors</a:t>
            </a:r>
          </a:p>
          <a:p>
            <a:pPr lvl="2"/>
            <a:r>
              <a:rPr lang="en-US" dirty="0"/>
              <a:t>Approving bylaws and policies</a:t>
            </a:r>
          </a:p>
          <a:p>
            <a:pPr lvl="2"/>
            <a:r>
              <a:rPr lang="en-US" dirty="0"/>
              <a:t>Voting on major decisions</a:t>
            </a:r>
          </a:p>
          <a:p>
            <a:pPr lvl="1"/>
            <a:r>
              <a:rPr lang="en-US" dirty="0"/>
              <a:t>The cooperative exists </a:t>
            </a:r>
            <a:r>
              <a:rPr lang="en-US" b="1" dirty="0">
                <a:solidFill>
                  <a:schemeClr val="accent4">
                    <a:lumMod val="75000"/>
                  </a:schemeClr>
                </a:solidFill>
              </a:rPr>
              <a:t>for the members and because of the members.</a:t>
            </a:r>
          </a:p>
        </p:txBody>
      </p:sp>
    </p:spTree>
    <p:extLst>
      <p:ext uri="{BB962C8B-B14F-4D97-AF65-F5344CB8AC3E}">
        <p14:creationId xmlns:p14="http://schemas.microsoft.com/office/powerpoint/2010/main" val="22987236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8E9C7-8061-0FCF-8FAD-1E6D310EBD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B726B-DF43-26E6-1AC4-2FDFD4D54250}"/>
              </a:ext>
            </a:extLst>
          </p:cNvPr>
          <p:cNvSpPr>
            <a:spLocks noGrp="1"/>
          </p:cNvSpPr>
          <p:nvPr>
            <p:ph type="title"/>
          </p:nvPr>
        </p:nvSpPr>
        <p:spPr>
          <a:xfrm>
            <a:off x="163284" y="120253"/>
            <a:ext cx="7913916" cy="394097"/>
          </a:xfrm>
        </p:spPr>
        <p:txBody>
          <a:bodyPr>
            <a:normAutofit fontScale="90000"/>
          </a:bodyPr>
          <a:lstStyle/>
          <a:p>
            <a:r>
              <a:rPr lang="en-US" dirty="0"/>
              <a:t>Rights and Responsibilities</a:t>
            </a:r>
          </a:p>
        </p:txBody>
      </p:sp>
      <p:sp>
        <p:nvSpPr>
          <p:cNvPr id="3" name="Content Placeholder 2">
            <a:extLst>
              <a:ext uri="{FF2B5EF4-FFF2-40B4-BE49-F238E27FC236}">
                <a16:creationId xmlns:a16="http://schemas.microsoft.com/office/drawing/2014/main" id="{5463A25B-B5A1-2F46-2D7B-85E808CB7433}"/>
              </a:ext>
            </a:extLst>
          </p:cNvPr>
          <p:cNvSpPr>
            <a:spLocks noGrp="1"/>
          </p:cNvSpPr>
          <p:nvPr>
            <p:ph idx="1"/>
          </p:nvPr>
        </p:nvSpPr>
        <p:spPr>
          <a:xfrm>
            <a:off x="381000" y="628650"/>
            <a:ext cx="6781800" cy="4514850"/>
          </a:xfrm>
        </p:spPr>
        <p:txBody>
          <a:bodyPr>
            <a:normAutofit/>
          </a:bodyPr>
          <a:lstStyle/>
          <a:p>
            <a:pPr marL="0" indent="0">
              <a:buNone/>
            </a:pPr>
            <a:r>
              <a:rPr lang="en-US" dirty="0"/>
              <a:t>Your Role as a Cooperative Member</a:t>
            </a:r>
          </a:p>
          <a:p>
            <a:pPr marL="0" indent="0">
              <a:buNone/>
            </a:pPr>
            <a:r>
              <a:rPr lang="en-US" b="1" dirty="0">
                <a:solidFill>
                  <a:schemeClr val="accent4">
                    <a:lumMod val="75000"/>
                  </a:schemeClr>
                </a:solidFill>
              </a:rPr>
              <a:t>Member Rights:</a:t>
            </a:r>
          </a:p>
          <a:p>
            <a:pPr lvl="1"/>
            <a:r>
              <a:rPr lang="en-US" dirty="0"/>
              <a:t>A safe, healthy, and respectful environment</a:t>
            </a:r>
          </a:p>
          <a:p>
            <a:pPr lvl="1"/>
            <a:r>
              <a:rPr lang="en-US" dirty="0"/>
              <a:t>A democratic voice in decisions</a:t>
            </a:r>
          </a:p>
          <a:p>
            <a:pPr lvl="1"/>
            <a:r>
              <a:rPr lang="en-US" dirty="0"/>
              <a:t>Access to information and financial transparency</a:t>
            </a:r>
          </a:p>
          <a:p>
            <a:pPr lvl="1"/>
            <a:r>
              <a:rPr lang="en-US" dirty="0"/>
              <a:t>Pride and participation in the community</a:t>
            </a:r>
          </a:p>
          <a:p>
            <a:pPr marL="0" indent="0">
              <a:buNone/>
            </a:pPr>
            <a:r>
              <a:rPr lang="en-US" b="1" dirty="0">
                <a:solidFill>
                  <a:schemeClr val="accent4">
                    <a:lumMod val="75000"/>
                  </a:schemeClr>
                </a:solidFill>
              </a:rPr>
              <a:t>Member Responsibilities:</a:t>
            </a:r>
          </a:p>
          <a:p>
            <a:pPr lvl="1"/>
            <a:r>
              <a:rPr lang="en-US" dirty="0"/>
              <a:t>Stay informed and attend meetings</a:t>
            </a:r>
          </a:p>
          <a:p>
            <a:pPr lvl="1"/>
            <a:r>
              <a:rPr lang="en-US" dirty="0"/>
              <a:t>Pay monthly shares on time</a:t>
            </a:r>
          </a:p>
          <a:p>
            <a:pPr lvl="1"/>
            <a:r>
              <a:rPr lang="en-US" dirty="0"/>
              <a:t>Support and communicate with the board</a:t>
            </a:r>
          </a:p>
          <a:p>
            <a:pPr lvl="1"/>
            <a:r>
              <a:rPr lang="en-US" dirty="0"/>
              <a:t>Maintain respect, cooperation, and problem-solving spirit</a:t>
            </a:r>
            <a:endParaRPr lang="en-US" b="1" dirty="0">
              <a:solidFill>
                <a:schemeClr val="accent4">
                  <a:lumMod val="75000"/>
                </a:schemeClr>
              </a:solidFill>
            </a:endParaRPr>
          </a:p>
        </p:txBody>
      </p:sp>
    </p:spTree>
    <p:extLst>
      <p:ext uri="{BB962C8B-B14F-4D97-AF65-F5344CB8AC3E}">
        <p14:creationId xmlns:p14="http://schemas.microsoft.com/office/powerpoint/2010/main" val="333104976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91143-46C3-2BF2-E885-6D469F73F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D67FB-D097-4BC8-FAAE-BC05173774B6}"/>
              </a:ext>
            </a:extLst>
          </p:cNvPr>
          <p:cNvSpPr>
            <a:spLocks noGrp="1"/>
          </p:cNvSpPr>
          <p:nvPr>
            <p:ph type="title"/>
          </p:nvPr>
        </p:nvSpPr>
        <p:spPr>
          <a:xfrm>
            <a:off x="163284" y="120253"/>
            <a:ext cx="7913916" cy="394097"/>
          </a:xfrm>
        </p:spPr>
        <p:txBody>
          <a:bodyPr>
            <a:normAutofit fontScale="90000"/>
          </a:bodyPr>
          <a:lstStyle/>
          <a:p>
            <a:r>
              <a:rPr lang="en-US" dirty="0"/>
              <a:t>Maintenance: The Lifeblood of the Co-op</a:t>
            </a:r>
          </a:p>
        </p:txBody>
      </p:sp>
      <p:sp>
        <p:nvSpPr>
          <p:cNvPr id="3" name="Content Placeholder 2">
            <a:extLst>
              <a:ext uri="{FF2B5EF4-FFF2-40B4-BE49-F238E27FC236}">
                <a16:creationId xmlns:a16="http://schemas.microsoft.com/office/drawing/2014/main" id="{B23C06BF-7541-B519-57C3-9FC04A5B25A6}"/>
              </a:ext>
            </a:extLst>
          </p:cNvPr>
          <p:cNvSpPr>
            <a:spLocks noGrp="1"/>
          </p:cNvSpPr>
          <p:nvPr>
            <p:ph idx="1"/>
          </p:nvPr>
        </p:nvSpPr>
        <p:spPr>
          <a:xfrm>
            <a:off x="381000" y="628650"/>
            <a:ext cx="6781800" cy="4514850"/>
          </a:xfrm>
        </p:spPr>
        <p:txBody>
          <a:bodyPr>
            <a:normAutofit/>
          </a:bodyPr>
          <a:lstStyle/>
          <a:p>
            <a:pPr marL="0" indent="0">
              <a:buNone/>
            </a:pPr>
            <a:r>
              <a:rPr lang="en-US" dirty="0"/>
              <a:t>Quality Housing, Shared Commitment</a:t>
            </a:r>
          </a:p>
          <a:p>
            <a:pPr marL="0" indent="0">
              <a:buNone/>
            </a:pPr>
            <a:r>
              <a:rPr lang="en-US" b="1" dirty="0">
                <a:solidFill>
                  <a:schemeClr val="accent4">
                    <a:lumMod val="75000"/>
                  </a:schemeClr>
                </a:solidFill>
              </a:rPr>
              <a:t>Key Ideas:</a:t>
            </a:r>
          </a:p>
          <a:p>
            <a:pPr lvl="1"/>
            <a:r>
              <a:rPr lang="en-US" dirty="0"/>
              <a:t>Maintenance isn’t an expense — it’s an </a:t>
            </a:r>
            <a:r>
              <a:rPr lang="en-US" b="1" dirty="0">
                <a:solidFill>
                  <a:schemeClr val="accent4">
                    <a:lumMod val="75000"/>
                  </a:schemeClr>
                </a:solidFill>
              </a:rPr>
              <a:t>investment in the co-op’s future.</a:t>
            </a:r>
          </a:p>
          <a:p>
            <a:pPr lvl="1"/>
            <a:r>
              <a:rPr lang="en-US" dirty="0"/>
              <a:t>Avoiding proper upkeep leads to </a:t>
            </a:r>
            <a:r>
              <a:rPr lang="en-US" b="1" dirty="0">
                <a:solidFill>
                  <a:schemeClr val="accent4">
                    <a:lumMod val="75000"/>
                  </a:schemeClr>
                </a:solidFill>
              </a:rPr>
              <a:t>higher long-term costs and declining property values.</a:t>
            </a:r>
          </a:p>
          <a:p>
            <a:pPr lvl="1"/>
            <a:r>
              <a:rPr lang="en-US" dirty="0"/>
              <a:t>The board ensures professional management, </a:t>
            </a:r>
            <a:r>
              <a:rPr lang="en-US" b="1" dirty="0">
                <a:solidFill>
                  <a:schemeClr val="accent4">
                    <a:lumMod val="75000"/>
                  </a:schemeClr>
                </a:solidFill>
              </a:rPr>
              <a:t>but every member plays a part by:</a:t>
            </a:r>
          </a:p>
          <a:p>
            <a:pPr lvl="2"/>
            <a:r>
              <a:rPr lang="en-US" dirty="0"/>
              <a:t>Reporting problems early</a:t>
            </a:r>
          </a:p>
          <a:p>
            <a:pPr lvl="2"/>
            <a:r>
              <a:rPr lang="en-US" dirty="0"/>
              <a:t>Supporting maintenance budgets</a:t>
            </a:r>
          </a:p>
          <a:p>
            <a:pPr lvl="2"/>
            <a:r>
              <a:rPr lang="en-US" dirty="0"/>
              <a:t>Taking pride in shared spaces</a:t>
            </a:r>
            <a:endParaRPr lang="en-US" b="1" dirty="0">
              <a:solidFill>
                <a:schemeClr val="accent4">
                  <a:lumMod val="75000"/>
                </a:schemeClr>
              </a:solidFill>
            </a:endParaRPr>
          </a:p>
        </p:txBody>
      </p:sp>
    </p:spTree>
    <p:extLst>
      <p:ext uri="{BB962C8B-B14F-4D97-AF65-F5344CB8AC3E}">
        <p14:creationId xmlns:p14="http://schemas.microsoft.com/office/powerpoint/2010/main" val="168420315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634CB-C6C4-78FE-3761-FD00ABA3B8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5EA9F-9C26-0469-8C2D-BB1848FA7279}"/>
              </a:ext>
            </a:extLst>
          </p:cNvPr>
          <p:cNvSpPr>
            <a:spLocks noGrp="1"/>
          </p:cNvSpPr>
          <p:nvPr>
            <p:ph type="title"/>
          </p:nvPr>
        </p:nvSpPr>
        <p:spPr>
          <a:xfrm>
            <a:off x="163284" y="120253"/>
            <a:ext cx="7913916" cy="394097"/>
          </a:xfrm>
        </p:spPr>
        <p:txBody>
          <a:bodyPr>
            <a:normAutofit fontScale="90000"/>
          </a:bodyPr>
          <a:lstStyle/>
          <a:p>
            <a:r>
              <a:rPr lang="en-US" dirty="0"/>
              <a:t>Members and the Board: Partners in Success</a:t>
            </a:r>
          </a:p>
        </p:txBody>
      </p:sp>
      <p:sp>
        <p:nvSpPr>
          <p:cNvPr id="3" name="Content Placeholder 2">
            <a:extLst>
              <a:ext uri="{FF2B5EF4-FFF2-40B4-BE49-F238E27FC236}">
                <a16:creationId xmlns:a16="http://schemas.microsoft.com/office/drawing/2014/main" id="{993598D0-5CC0-00E8-5461-73855E499E58}"/>
              </a:ext>
            </a:extLst>
          </p:cNvPr>
          <p:cNvSpPr>
            <a:spLocks noGrp="1"/>
          </p:cNvSpPr>
          <p:nvPr>
            <p:ph idx="1"/>
          </p:nvPr>
        </p:nvSpPr>
        <p:spPr>
          <a:xfrm>
            <a:off x="381000" y="628650"/>
            <a:ext cx="6781800" cy="4514850"/>
          </a:xfrm>
        </p:spPr>
        <p:txBody>
          <a:bodyPr>
            <a:normAutofit/>
          </a:bodyPr>
          <a:lstStyle/>
          <a:p>
            <a:pPr marL="0" indent="0">
              <a:buNone/>
            </a:pPr>
            <a:r>
              <a:rPr lang="en-US" dirty="0"/>
              <a:t>Collaboration Builds Stronger Cooperatives</a:t>
            </a:r>
          </a:p>
          <a:p>
            <a:pPr marL="0" indent="0">
              <a:buNone/>
            </a:pPr>
            <a:r>
              <a:rPr lang="en-US" b="1" dirty="0">
                <a:solidFill>
                  <a:schemeClr val="accent4">
                    <a:lumMod val="75000"/>
                  </a:schemeClr>
                </a:solidFill>
              </a:rPr>
              <a:t>Board Responsibilities:</a:t>
            </a:r>
          </a:p>
          <a:p>
            <a:pPr lvl="1"/>
            <a:r>
              <a:rPr lang="en-US" dirty="0"/>
              <a:t>Hire management</a:t>
            </a:r>
          </a:p>
          <a:p>
            <a:pPr lvl="1"/>
            <a:r>
              <a:rPr lang="en-US" dirty="0"/>
              <a:t>Set policies and budgets</a:t>
            </a:r>
          </a:p>
          <a:p>
            <a:pPr lvl="1"/>
            <a:r>
              <a:rPr lang="en-US" dirty="0"/>
              <a:t>Ensure long-term sustainability</a:t>
            </a:r>
          </a:p>
          <a:p>
            <a:pPr marL="0" indent="0">
              <a:buNone/>
            </a:pPr>
            <a:r>
              <a:rPr lang="en-US" b="1" dirty="0">
                <a:solidFill>
                  <a:schemeClr val="accent4">
                    <a:lumMod val="75000"/>
                  </a:schemeClr>
                </a:solidFill>
              </a:rPr>
              <a:t>Member Involvement:</a:t>
            </a:r>
          </a:p>
          <a:p>
            <a:pPr lvl="1"/>
            <a:r>
              <a:rPr lang="en-US" dirty="0"/>
              <a:t>Stay informed and engaged</a:t>
            </a:r>
          </a:p>
          <a:p>
            <a:pPr lvl="1"/>
            <a:r>
              <a:rPr lang="en-US" dirty="0"/>
              <a:t>Offer constructive feedback</a:t>
            </a:r>
          </a:p>
          <a:p>
            <a:pPr lvl="1"/>
            <a:r>
              <a:rPr lang="en-US" dirty="0"/>
              <a:t>Support leadership through participation</a:t>
            </a:r>
            <a:endParaRPr lang="en-US" b="1" dirty="0">
              <a:solidFill>
                <a:schemeClr val="accent4">
                  <a:lumMod val="75000"/>
                </a:schemeClr>
              </a:solidFill>
            </a:endParaRPr>
          </a:p>
        </p:txBody>
      </p:sp>
    </p:spTree>
    <p:extLst>
      <p:ext uri="{BB962C8B-B14F-4D97-AF65-F5344CB8AC3E}">
        <p14:creationId xmlns:p14="http://schemas.microsoft.com/office/powerpoint/2010/main" val="373336416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FDC11-D403-3258-D50E-56F0C7966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CE09B8-6A6B-613D-B78E-998E031C8A1B}"/>
              </a:ext>
            </a:extLst>
          </p:cNvPr>
          <p:cNvSpPr>
            <a:spLocks noGrp="1"/>
          </p:cNvSpPr>
          <p:nvPr>
            <p:ph type="title"/>
          </p:nvPr>
        </p:nvSpPr>
        <p:spPr>
          <a:xfrm>
            <a:off x="163284" y="120253"/>
            <a:ext cx="7913916" cy="394097"/>
          </a:xfrm>
        </p:spPr>
        <p:txBody>
          <a:bodyPr>
            <a:normAutofit fontScale="90000"/>
          </a:bodyPr>
          <a:lstStyle/>
          <a:p>
            <a:r>
              <a:rPr lang="en-US" dirty="0"/>
              <a:t>Building a Brighter Future Together</a:t>
            </a:r>
          </a:p>
        </p:txBody>
      </p:sp>
      <p:sp>
        <p:nvSpPr>
          <p:cNvPr id="3" name="Content Placeholder 2">
            <a:extLst>
              <a:ext uri="{FF2B5EF4-FFF2-40B4-BE49-F238E27FC236}">
                <a16:creationId xmlns:a16="http://schemas.microsoft.com/office/drawing/2014/main" id="{A3014FA0-F0E0-CCA6-F4F5-AEB9577EA50B}"/>
              </a:ext>
            </a:extLst>
          </p:cNvPr>
          <p:cNvSpPr>
            <a:spLocks noGrp="1"/>
          </p:cNvSpPr>
          <p:nvPr>
            <p:ph idx="1"/>
          </p:nvPr>
        </p:nvSpPr>
        <p:spPr>
          <a:xfrm>
            <a:off x="381000" y="628650"/>
            <a:ext cx="6781800" cy="4514850"/>
          </a:xfrm>
        </p:spPr>
        <p:txBody>
          <a:bodyPr>
            <a:normAutofit/>
          </a:bodyPr>
          <a:lstStyle/>
          <a:p>
            <a:pPr marL="0" indent="0">
              <a:buNone/>
            </a:pPr>
            <a:r>
              <a:rPr lang="en-US" dirty="0"/>
              <a:t>Cooperation in Action</a:t>
            </a:r>
          </a:p>
          <a:p>
            <a:pPr marL="0" indent="0">
              <a:buNone/>
            </a:pPr>
            <a:r>
              <a:rPr lang="en-US" b="1" dirty="0">
                <a:solidFill>
                  <a:schemeClr val="accent4">
                    <a:lumMod val="75000"/>
                  </a:schemeClr>
                </a:solidFill>
              </a:rPr>
              <a:t>Takeaways:</a:t>
            </a:r>
          </a:p>
          <a:p>
            <a:pPr lvl="1"/>
            <a:r>
              <a:rPr lang="en-US" dirty="0"/>
              <a:t>Cooperative living is a </a:t>
            </a:r>
            <a:r>
              <a:rPr lang="en-US" b="1" dirty="0">
                <a:solidFill>
                  <a:schemeClr val="accent4">
                    <a:lumMod val="75000"/>
                  </a:schemeClr>
                </a:solidFill>
              </a:rPr>
              <a:t>shared journey, </a:t>
            </a:r>
            <a:r>
              <a:rPr lang="en-US" dirty="0"/>
              <a:t>not just shared housing.</a:t>
            </a:r>
          </a:p>
          <a:p>
            <a:pPr lvl="1"/>
            <a:r>
              <a:rPr lang="en-US" dirty="0"/>
              <a:t>Every voice, action, and idea contributes to the community’s success.</a:t>
            </a:r>
          </a:p>
          <a:p>
            <a:pPr lvl="1"/>
            <a:r>
              <a:rPr lang="en-US" dirty="0"/>
              <a:t>Prioritize care, respect, and maintenance for generations to come.</a:t>
            </a:r>
          </a:p>
          <a:p>
            <a:pPr lvl="1"/>
            <a:r>
              <a:rPr lang="en-US" dirty="0"/>
              <a:t>Together, we build </a:t>
            </a:r>
            <a:r>
              <a:rPr lang="en-US" b="1" dirty="0">
                <a:solidFill>
                  <a:schemeClr val="accent4">
                    <a:lumMod val="75000"/>
                  </a:schemeClr>
                </a:solidFill>
              </a:rPr>
              <a:t>homes with heart and communities with purpose.</a:t>
            </a:r>
          </a:p>
        </p:txBody>
      </p:sp>
    </p:spTree>
    <p:extLst>
      <p:ext uri="{BB962C8B-B14F-4D97-AF65-F5344CB8AC3E}">
        <p14:creationId xmlns:p14="http://schemas.microsoft.com/office/powerpoint/2010/main" val="428774246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CD4D-3450-153D-FD32-AC030599B24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825CCF8-F7DE-802E-7F21-AB09C7D1B1A2}"/>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Central Role of Cooperative Members</a:t>
            </a:r>
            <a:br>
              <a:rPr lang="en-US" sz="4800" b="1" dirty="0">
                <a:solidFill>
                  <a:schemeClr val="bg1"/>
                </a:solidFill>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Members</a:t>
            </a:r>
            <a:r>
              <a:rPr lang="en-US" sz="5600" dirty="0">
                <a:latin typeface="Arial" panose="020B0604020202020204" pitchFamily="34" charset="0"/>
                <a:cs typeface="Arial" panose="020B0604020202020204" pitchFamily="34" charset="0"/>
              </a:rPr>
              <a:t> are not just residents; they are integral to the cooperative community's identity and vitality. They take active roles in governance, decision-making, and shaping the cooperative's direction.</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Expectations and Rights of Members: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Cooperative members have rights that include safety, respect, a voice in community affairs, access to transparent financial records, and a high-quality living environment. Their expectations are at the heart of the cooperative's mission.</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Ownership and Responsibility: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Members hold legal responsibilities, such as approving governing documents, electing directors, and ensuring compliance with laws governing cooperatives. Their engagement is essential for effective governance.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Importance of Maintenance</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Proper maintenance is vital for preserving the cooperative's property value and ensuring a comfortable living environment. Members are encouraged to participate actively in maintenance and improvement initiatives.</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Board of Directors' Role</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The board, elected by members, plays a critical role in overseeing the cooperative's management, guiding policies, and ensuring that the cooperative meets the needs and expectations of its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Building Community: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Cooperative living fosters strong relationships among members, contributing to a sense of safety, security, and belonging. </a:t>
            </a:r>
            <a:endParaRPr lang="en-US" dirty="0"/>
          </a:p>
        </p:txBody>
      </p:sp>
    </p:spTree>
    <p:extLst>
      <p:ext uri="{BB962C8B-B14F-4D97-AF65-F5344CB8AC3E}">
        <p14:creationId xmlns:p14="http://schemas.microsoft.com/office/powerpoint/2010/main" val="422378246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F563C-5BAA-6E07-7510-211DF1F94E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360403-225C-8BFE-FB93-9F05AABE9C6B}"/>
              </a:ext>
            </a:extLst>
          </p:cNvPr>
          <p:cNvSpPr>
            <a:spLocks noGrp="1"/>
          </p:cNvSpPr>
          <p:nvPr>
            <p:ph sz="half" idx="2"/>
          </p:nvPr>
        </p:nvSpPr>
        <p:spPr>
          <a:xfrm>
            <a:off x="228600" y="514350"/>
            <a:ext cx="6934200" cy="4648200"/>
          </a:xfrm>
        </p:spPr>
        <p:txBody>
          <a:bodyPr>
            <a:normAutofit fontScale="62500" lnSpcReduction="20000"/>
          </a:bodyPr>
          <a:lstStyle/>
          <a:p>
            <a:r>
              <a:rPr lang="en-US" sz="2200" dirty="0"/>
              <a:t>What are the central expectations that cooperative members rightfully anticipate in their housing community?</a:t>
            </a:r>
          </a:p>
          <a:p>
            <a:r>
              <a:rPr lang="en-US" sz="2200" dirty="0"/>
              <a:t>     a) Luxurious amenities and personalized services.</a:t>
            </a:r>
          </a:p>
          <a:p>
            <a:r>
              <a:rPr lang="en-US" sz="2200" dirty="0"/>
              <a:t>     b) Complete independence from community affairs.</a:t>
            </a:r>
          </a:p>
          <a:p>
            <a:r>
              <a:rPr lang="en-US" sz="2200" dirty="0"/>
              <a:t>     c) Safety in their homes, respectful treatment, and a voice in cooperative affairs.</a:t>
            </a:r>
          </a:p>
          <a:p>
            <a:r>
              <a:rPr lang="en-US" sz="2200" dirty="0"/>
              <a:t>     d) Exemption from attending any meetings or participating in cooperative decision-making.</a:t>
            </a:r>
          </a:p>
          <a:p>
            <a:endParaRPr lang="en-US" sz="2200" dirty="0"/>
          </a:p>
          <a:p>
            <a:r>
              <a:rPr lang="en-US" sz="2200" dirty="0"/>
              <a:t>What is the primary responsibility of cooperative members regarding maintenance?</a:t>
            </a:r>
          </a:p>
          <a:p>
            <a:r>
              <a:rPr lang="en-US" sz="2200" dirty="0"/>
              <a:t>     a) Members should perform all maintenance tasks themselves.</a:t>
            </a:r>
          </a:p>
          <a:p>
            <a:r>
              <a:rPr lang="en-US" sz="2200" dirty="0"/>
              <a:t>     b) Members should minimize maintenance costs at all costs.</a:t>
            </a:r>
          </a:p>
          <a:p>
            <a:r>
              <a:rPr lang="en-US" sz="2200" dirty="0"/>
              <a:t>     c) Members should invest in maintaining high living standards and preserving valuable real estate assets.</a:t>
            </a:r>
          </a:p>
          <a:p>
            <a:r>
              <a:rPr lang="en-US" sz="2200" dirty="0"/>
              <a:t>     d) Members should ignore maintenance, as it's the board's responsibility.</a:t>
            </a:r>
          </a:p>
          <a:p>
            <a:endParaRPr lang="en-US" sz="2200" dirty="0"/>
          </a:p>
          <a:p>
            <a:r>
              <a:rPr lang="en-US" sz="2200" dirty="0"/>
              <a:t>What role does the board of directors play in cooperative communities?</a:t>
            </a:r>
          </a:p>
          <a:p>
            <a:r>
              <a:rPr lang="en-US" sz="2200" dirty="0"/>
              <a:t>     a) The board has no significant role in cooperatives.</a:t>
            </a:r>
          </a:p>
          <a:p>
            <a:r>
              <a:rPr lang="en-US" sz="2200" dirty="0"/>
              <a:t>     b) The board is responsible for hiring maintenance workers.</a:t>
            </a:r>
          </a:p>
          <a:p>
            <a:r>
              <a:rPr lang="en-US" sz="2200" dirty="0"/>
              <a:t>     c) The board is responsible for policymaking, oversight, and hiring competent management.</a:t>
            </a:r>
          </a:p>
          <a:p>
            <a:r>
              <a:rPr lang="en-US" sz="2200" dirty="0"/>
              <a:t>     d) The board's role is limited to enforcing rules and regulations.</a:t>
            </a:r>
          </a:p>
          <a:p>
            <a:endParaRPr lang="en-US" dirty="0"/>
          </a:p>
        </p:txBody>
      </p:sp>
      <p:sp>
        <p:nvSpPr>
          <p:cNvPr id="6" name="Title 5">
            <a:extLst>
              <a:ext uri="{FF2B5EF4-FFF2-40B4-BE49-F238E27FC236}">
                <a16:creationId xmlns:a16="http://schemas.microsoft.com/office/drawing/2014/main" id="{6B8DF561-21C6-F31C-8E57-CA678FB74687}"/>
              </a:ext>
            </a:extLst>
          </p:cNvPr>
          <p:cNvSpPr>
            <a:spLocks noGrp="1"/>
          </p:cNvSpPr>
          <p:nvPr>
            <p:ph type="title"/>
          </p:nvPr>
        </p:nvSpPr>
        <p:spPr/>
        <p:txBody>
          <a:bodyPr>
            <a:normAutofit fontScale="90000"/>
          </a:bodyPr>
          <a:lstStyle/>
          <a:p>
            <a:r>
              <a:rPr lang="en-US" dirty="0"/>
              <a:t>Chapter 17: Cooperative Members Quiz </a:t>
            </a:r>
          </a:p>
        </p:txBody>
      </p:sp>
    </p:spTree>
    <p:extLst>
      <p:ext uri="{BB962C8B-B14F-4D97-AF65-F5344CB8AC3E}">
        <p14:creationId xmlns:p14="http://schemas.microsoft.com/office/powerpoint/2010/main" val="377900770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82898-B7F9-2344-2B2B-940928B999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D50477-20F0-2DFD-878D-49D1033C1F71}"/>
              </a:ext>
            </a:extLst>
          </p:cNvPr>
          <p:cNvSpPr>
            <a:spLocks noGrp="1"/>
          </p:cNvSpPr>
          <p:nvPr>
            <p:ph sz="half" idx="2"/>
          </p:nvPr>
        </p:nvSpPr>
        <p:spPr>
          <a:xfrm>
            <a:off x="228600" y="590550"/>
            <a:ext cx="6934200" cy="4191000"/>
          </a:xfrm>
        </p:spPr>
        <p:txBody>
          <a:bodyPr>
            <a:normAutofit/>
          </a:bodyPr>
          <a:lstStyle/>
          <a:p>
            <a:r>
              <a:rPr lang="en-US" sz="1600" dirty="0"/>
              <a:t>What does cooperative living involve beyond sharing physical spaces?</a:t>
            </a:r>
          </a:p>
          <a:p>
            <a:r>
              <a:rPr lang="en-US" sz="1600" dirty="0"/>
              <a:t>     a) It involves sharing values, responsibilities, and dreams.</a:t>
            </a:r>
          </a:p>
          <a:p>
            <a:r>
              <a:rPr lang="en-US" sz="1600" dirty="0"/>
              <a:t>     b) It involves competing with other members.</a:t>
            </a:r>
          </a:p>
          <a:p>
            <a:r>
              <a:rPr lang="en-US" sz="1600" dirty="0"/>
              <a:t>     c) It focuses solely on the physical aspects of the cooperative.</a:t>
            </a:r>
          </a:p>
          <a:p>
            <a:r>
              <a:rPr lang="en-US" sz="1600" dirty="0"/>
              <a:t>     d) It emphasizes individualism over community values.</a:t>
            </a:r>
          </a:p>
          <a:p>
            <a:endParaRPr lang="en-US" sz="1600" dirty="0"/>
          </a:p>
          <a:p>
            <a:r>
              <a:rPr lang="en-US" sz="1600" dirty="0"/>
              <a:t>What is the long-term legacy that cooperative housing should aim to provide?</a:t>
            </a:r>
          </a:p>
          <a:p>
            <a:r>
              <a:rPr lang="en-US" sz="1600" dirty="0"/>
              <a:t>     a) It should aim to provide luxury housing.</a:t>
            </a:r>
          </a:p>
          <a:p>
            <a:r>
              <a:rPr lang="en-US" sz="1600" dirty="0"/>
              <a:t>     b) It should aim to provide housing for a limited number of generations.</a:t>
            </a:r>
          </a:p>
          <a:p>
            <a:r>
              <a:rPr lang="en-US" sz="1600" dirty="0"/>
              <a:t>     c) It should aim to offer affordable living for future generations.</a:t>
            </a:r>
          </a:p>
          <a:p>
            <a:r>
              <a:rPr lang="en-US" sz="1600" dirty="0"/>
              <a:t>     d) It should aim to maximize profits for current members.</a:t>
            </a:r>
          </a:p>
          <a:p>
            <a:endParaRPr lang="en-US" dirty="0"/>
          </a:p>
        </p:txBody>
      </p:sp>
      <p:sp>
        <p:nvSpPr>
          <p:cNvPr id="6" name="Title 5">
            <a:extLst>
              <a:ext uri="{FF2B5EF4-FFF2-40B4-BE49-F238E27FC236}">
                <a16:creationId xmlns:a16="http://schemas.microsoft.com/office/drawing/2014/main" id="{E704BDFE-EC27-61B4-6674-988EA39059C9}"/>
              </a:ext>
            </a:extLst>
          </p:cNvPr>
          <p:cNvSpPr>
            <a:spLocks noGrp="1"/>
          </p:cNvSpPr>
          <p:nvPr>
            <p:ph type="title"/>
          </p:nvPr>
        </p:nvSpPr>
        <p:spPr/>
        <p:txBody>
          <a:bodyPr>
            <a:normAutofit fontScale="90000"/>
          </a:bodyPr>
          <a:lstStyle/>
          <a:p>
            <a:r>
              <a:rPr lang="en-US" dirty="0"/>
              <a:t>Chapter 17: Cooperative Members Quiz </a:t>
            </a:r>
          </a:p>
        </p:txBody>
      </p:sp>
    </p:spTree>
    <p:extLst>
      <p:ext uri="{BB962C8B-B14F-4D97-AF65-F5344CB8AC3E}">
        <p14:creationId xmlns:p14="http://schemas.microsoft.com/office/powerpoint/2010/main" val="45944188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E2E68E2-7BC2-9E84-7D97-CE82E555E923}"/>
              </a:ext>
            </a:extLst>
          </p:cNvPr>
          <p:cNvSpPr>
            <a:spLocks noGrp="1"/>
          </p:cNvSpPr>
          <p:nvPr>
            <p:ph type="title"/>
          </p:nvPr>
        </p:nvSpPr>
        <p:spPr/>
        <p:txBody>
          <a:bodyPr>
            <a:normAutofit fontScale="90000"/>
          </a:bodyPr>
          <a:lstStyle/>
          <a:p>
            <a:endParaRPr lang="en-US"/>
          </a:p>
        </p:txBody>
      </p:sp>
      <p:pic>
        <p:nvPicPr>
          <p:cNvPr id="3" name="Picture 2" descr="A person in a white shirt&#10;&#10;AI-generated content may be incorrect.">
            <a:extLst>
              <a:ext uri="{FF2B5EF4-FFF2-40B4-BE49-F238E27FC236}">
                <a16:creationId xmlns:a16="http://schemas.microsoft.com/office/drawing/2014/main" id="{72E84563-2F54-0211-02A5-90A81970C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4620"/>
            <a:ext cx="9370479" cy="5143500"/>
          </a:xfrm>
          <a:prstGeom prst="rect">
            <a:avLst/>
          </a:prstGeom>
        </p:spPr>
      </p:pic>
    </p:spTree>
    <p:extLst>
      <p:ext uri="{BB962C8B-B14F-4D97-AF65-F5344CB8AC3E}">
        <p14:creationId xmlns:p14="http://schemas.microsoft.com/office/powerpoint/2010/main" val="156588429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143F1-2FA6-0855-F80D-72A2D8BA87E1}"/>
              </a:ext>
            </a:extLst>
          </p:cNvPr>
          <p:cNvSpPr>
            <a:spLocks noGrp="1"/>
          </p:cNvSpPr>
          <p:nvPr>
            <p:ph type="title"/>
          </p:nvPr>
        </p:nvSpPr>
        <p:spPr/>
        <p:txBody>
          <a:bodyPr>
            <a:normAutofit fontScale="90000"/>
          </a:bodyPr>
          <a:lstStyle/>
          <a:p>
            <a:r>
              <a:rPr lang="en-US" dirty="0"/>
              <a:t>Chapter 18 The Power of Committees</a:t>
            </a:r>
          </a:p>
        </p:txBody>
      </p:sp>
      <p:sp>
        <p:nvSpPr>
          <p:cNvPr id="3" name="Content Placeholder 2">
            <a:extLst>
              <a:ext uri="{FF2B5EF4-FFF2-40B4-BE49-F238E27FC236}">
                <a16:creationId xmlns:a16="http://schemas.microsoft.com/office/drawing/2014/main" id="{DD7843AB-D629-53D9-D8DF-C62160C9FB55}"/>
              </a:ext>
            </a:extLst>
          </p:cNvPr>
          <p:cNvSpPr>
            <a:spLocks noGrp="1"/>
          </p:cNvSpPr>
          <p:nvPr>
            <p:ph idx="1"/>
          </p:nvPr>
        </p:nvSpPr>
        <p:spPr/>
        <p:txBody>
          <a:bodyPr>
            <a:normAutofit fontScale="92500" lnSpcReduction="20000"/>
          </a:bodyPr>
          <a:lstStyle/>
          <a:p>
            <a:pPr marL="0" indent="0">
              <a:buNone/>
            </a:pPr>
            <a:r>
              <a:rPr lang="en-US" dirty="0"/>
              <a:t>Committees: The Heartbeat of a Strong Cooperative</a:t>
            </a:r>
          </a:p>
          <a:p>
            <a:pPr marL="0" indent="0">
              <a:buNone/>
            </a:pPr>
            <a:r>
              <a:rPr lang="en-US" b="1" dirty="0">
                <a:solidFill>
                  <a:schemeClr val="accent4">
                    <a:lumMod val="75000"/>
                  </a:schemeClr>
                </a:solidFill>
              </a:rPr>
              <a:t>Key Points:</a:t>
            </a:r>
          </a:p>
          <a:p>
            <a:pPr lvl="1"/>
            <a:r>
              <a:rPr lang="en-US" dirty="0"/>
              <a:t>Committees transform </a:t>
            </a:r>
            <a:r>
              <a:rPr lang="en-US" b="1" dirty="0">
                <a:solidFill>
                  <a:schemeClr val="accent4">
                    <a:lumMod val="75000"/>
                  </a:schemeClr>
                </a:solidFill>
              </a:rPr>
              <a:t>ideas into action </a:t>
            </a:r>
            <a:r>
              <a:rPr lang="en-US" dirty="0"/>
              <a:t>— they are where the cooperative’s mission becomes reality.</a:t>
            </a:r>
          </a:p>
          <a:p>
            <a:pPr lvl="1"/>
            <a:r>
              <a:rPr lang="en-US" dirty="0"/>
              <a:t>They </a:t>
            </a:r>
            <a:r>
              <a:rPr lang="en-US" b="1" dirty="0">
                <a:solidFill>
                  <a:schemeClr val="accent4">
                    <a:lumMod val="75000"/>
                  </a:schemeClr>
                </a:solidFill>
              </a:rPr>
              <a:t>support the Board </a:t>
            </a:r>
            <a:r>
              <a:rPr lang="en-US" dirty="0"/>
              <a:t>with expertise, research, and recommendations.</a:t>
            </a:r>
          </a:p>
          <a:p>
            <a:pPr lvl="1"/>
            <a:r>
              <a:rPr lang="en-US" dirty="0"/>
              <a:t>Every committee functions under </a:t>
            </a:r>
            <a:r>
              <a:rPr lang="en-US" b="1" dirty="0">
                <a:solidFill>
                  <a:schemeClr val="accent4">
                    <a:lumMod val="75000"/>
                  </a:schemeClr>
                </a:solidFill>
              </a:rPr>
              <a:t>a clear charter or “Commission Statement.”</a:t>
            </a:r>
          </a:p>
          <a:p>
            <a:pPr lvl="1"/>
            <a:r>
              <a:rPr lang="en-US" dirty="0"/>
              <a:t>They promote </a:t>
            </a:r>
            <a:r>
              <a:rPr lang="en-US" b="1" dirty="0">
                <a:solidFill>
                  <a:schemeClr val="accent4">
                    <a:lumMod val="75000"/>
                  </a:schemeClr>
                </a:solidFill>
              </a:rPr>
              <a:t>member engagement, leadership growth, </a:t>
            </a:r>
            <a:r>
              <a:rPr lang="en-US" dirty="0"/>
              <a:t>and a stronger sense of community.</a:t>
            </a:r>
          </a:p>
        </p:txBody>
      </p:sp>
    </p:spTree>
    <p:extLst>
      <p:ext uri="{BB962C8B-B14F-4D97-AF65-F5344CB8AC3E}">
        <p14:creationId xmlns:p14="http://schemas.microsoft.com/office/powerpoint/2010/main" val="312195570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F6122-4C40-F782-4583-A7E54958ED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4A78B-2049-AEE7-917E-CF986CDA4A42}"/>
              </a:ext>
            </a:extLst>
          </p:cNvPr>
          <p:cNvSpPr>
            <a:spLocks noGrp="1"/>
          </p:cNvSpPr>
          <p:nvPr>
            <p:ph type="title"/>
          </p:nvPr>
        </p:nvSpPr>
        <p:spPr/>
        <p:txBody>
          <a:bodyPr>
            <a:normAutofit fontScale="90000"/>
          </a:bodyPr>
          <a:lstStyle/>
          <a:p>
            <a:r>
              <a:rPr lang="en-US" dirty="0"/>
              <a:t>Committee Function and Structure</a:t>
            </a:r>
          </a:p>
        </p:txBody>
      </p:sp>
      <p:sp>
        <p:nvSpPr>
          <p:cNvPr id="3" name="Content Placeholder 2">
            <a:extLst>
              <a:ext uri="{FF2B5EF4-FFF2-40B4-BE49-F238E27FC236}">
                <a16:creationId xmlns:a16="http://schemas.microsoft.com/office/drawing/2014/main" id="{702BC7E4-A20E-2967-ACB2-0B59B2697BD6}"/>
              </a:ext>
            </a:extLst>
          </p:cNvPr>
          <p:cNvSpPr>
            <a:spLocks noGrp="1"/>
          </p:cNvSpPr>
          <p:nvPr>
            <p:ph idx="1"/>
          </p:nvPr>
        </p:nvSpPr>
        <p:spPr>
          <a:xfrm>
            <a:off x="381000" y="628650"/>
            <a:ext cx="6629400" cy="4381500"/>
          </a:xfrm>
        </p:spPr>
        <p:txBody>
          <a:bodyPr>
            <a:normAutofit lnSpcReduction="10000"/>
          </a:bodyPr>
          <a:lstStyle/>
          <a:p>
            <a:pPr marL="0" indent="0">
              <a:buNone/>
            </a:pPr>
            <a:r>
              <a:rPr lang="en-US" dirty="0"/>
              <a:t>Blueprint for Effective Committees</a:t>
            </a:r>
          </a:p>
          <a:p>
            <a:pPr marL="0" indent="0">
              <a:buNone/>
            </a:pPr>
            <a:r>
              <a:rPr lang="en-US" b="1" dirty="0">
                <a:solidFill>
                  <a:schemeClr val="accent4">
                    <a:lumMod val="75000"/>
                  </a:schemeClr>
                </a:solidFill>
              </a:rPr>
              <a:t>Key Points:</a:t>
            </a:r>
          </a:p>
          <a:p>
            <a:pPr lvl="1"/>
            <a:r>
              <a:rPr lang="en-US" b="1" dirty="0">
                <a:solidFill>
                  <a:schemeClr val="accent4">
                    <a:lumMod val="75000"/>
                  </a:schemeClr>
                </a:solidFill>
              </a:rPr>
              <a:t>Committee Charter: </a:t>
            </a:r>
            <a:r>
              <a:rPr lang="en-US" dirty="0"/>
              <a:t>Defines purpose, authority, goals, and meeting frequency.</a:t>
            </a:r>
          </a:p>
          <a:p>
            <a:pPr lvl="1"/>
            <a:r>
              <a:rPr lang="en-US" b="1" dirty="0">
                <a:solidFill>
                  <a:schemeClr val="accent4">
                    <a:lumMod val="75000"/>
                  </a:schemeClr>
                </a:solidFill>
              </a:rPr>
              <a:t>Size &amp; Composition: </a:t>
            </a:r>
            <a:r>
              <a:rPr lang="en-US" dirty="0"/>
              <a:t>Typically 4–6 members for optimal communication and efficiency.</a:t>
            </a:r>
          </a:p>
          <a:p>
            <a:pPr lvl="1"/>
            <a:r>
              <a:rPr lang="en-US" b="1" dirty="0">
                <a:solidFill>
                  <a:schemeClr val="accent4">
                    <a:lumMod val="75000"/>
                  </a:schemeClr>
                </a:solidFill>
              </a:rPr>
              <a:t>Term Limits: </a:t>
            </a:r>
            <a:r>
              <a:rPr lang="en-US" dirty="0"/>
              <a:t>Encourage fresh perspectives while maintaining continuity.</a:t>
            </a:r>
          </a:p>
          <a:p>
            <a:pPr lvl="1"/>
            <a:r>
              <a:rPr lang="en-US" b="1" dirty="0">
                <a:solidFill>
                  <a:schemeClr val="accent4">
                    <a:lumMod val="75000"/>
                  </a:schemeClr>
                </a:solidFill>
              </a:rPr>
              <a:t>Member Requirements: </a:t>
            </a:r>
            <a:r>
              <a:rPr lang="en-US" dirty="0"/>
              <a:t>Active, informed, and in good standing.</a:t>
            </a:r>
          </a:p>
          <a:p>
            <a:pPr lvl="1"/>
            <a:r>
              <a:rPr lang="en-US" b="1" dirty="0">
                <a:solidFill>
                  <a:schemeClr val="accent4">
                    <a:lumMod val="75000"/>
                  </a:schemeClr>
                </a:solidFill>
              </a:rPr>
              <a:t>Board Liaison Role: </a:t>
            </a:r>
            <a:r>
              <a:rPr lang="en-US" dirty="0"/>
              <a:t>Acts as the bridge between committees and the Board — ensuring communication, alignment, and accountability.</a:t>
            </a:r>
          </a:p>
        </p:txBody>
      </p:sp>
    </p:spTree>
    <p:extLst>
      <p:ext uri="{BB962C8B-B14F-4D97-AF65-F5344CB8AC3E}">
        <p14:creationId xmlns:p14="http://schemas.microsoft.com/office/powerpoint/2010/main" val="89684040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CE611-DBA8-FCEE-16A9-51C31D109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CA538-0471-3E94-8A7F-80B1A38FB638}"/>
              </a:ext>
            </a:extLst>
          </p:cNvPr>
          <p:cNvSpPr>
            <a:spLocks noGrp="1"/>
          </p:cNvSpPr>
          <p:nvPr>
            <p:ph type="title"/>
          </p:nvPr>
        </p:nvSpPr>
        <p:spPr/>
        <p:txBody>
          <a:bodyPr>
            <a:normAutofit fontScale="90000"/>
          </a:bodyPr>
          <a:lstStyle/>
          <a:p>
            <a:r>
              <a:rPr lang="en-US" dirty="0"/>
              <a:t>Committee Charges and Accountability</a:t>
            </a:r>
          </a:p>
        </p:txBody>
      </p:sp>
      <p:sp>
        <p:nvSpPr>
          <p:cNvPr id="3" name="Content Placeholder 2">
            <a:extLst>
              <a:ext uri="{FF2B5EF4-FFF2-40B4-BE49-F238E27FC236}">
                <a16:creationId xmlns:a16="http://schemas.microsoft.com/office/drawing/2014/main" id="{9BC9F7D4-3D59-C605-4448-2CA5A6EC52EA}"/>
              </a:ext>
            </a:extLst>
          </p:cNvPr>
          <p:cNvSpPr>
            <a:spLocks noGrp="1"/>
          </p:cNvSpPr>
          <p:nvPr>
            <p:ph idx="1"/>
          </p:nvPr>
        </p:nvSpPr>
        <p:spPr>
          <a:xfrm>
            <a:off x="381000" y="628650"/>
            <a:ext cx="6629400" cy="4381500"/>
          </a:xfrm>
        </p:spPr>
        <p:txBody>
          <a:bodyPr>
            <a:normAutofit fontScale="92500" lnSpcReduction="10000"/>
          </a:bodyPr>
          <a:lstStyle/>
          <a:p>
            <a:pPr marL="0" indent="0">
              <a:buNone/>
            </a:pPr>
            <a:r>
              <a:rPr lang="en-US" dirty="0"/>
              <a:t>Turning Direction into Action</a:t>
            </a:r>
          </a:p>
          <a:p>
            <a:pPr marL="0" indent="0">
              <a:buNone/>
            </a:pPr>
            <a:r>
              <a:rPr lang="en-US" b="1" dirty="0">
                <a:solidFill>
                  <a:schemeClr val="accent4">
                    <a:lumMod val="75000"/>
                  </a:schemeClr>
                </a:solidFill>
              </a:rPr>
              <a:t>Key Points:</a:t>
            </a:r>
          </a:p>
          <a:p>
            <a:pPr lvl="1"/>
            <a:r>
              <a:rPr lang="en-US" b="1" dirty="0">
                <a:solidFill>
                  <a:schemeClr val="accent4">
                    <a:lumMod val="75000"/>
                  </a:schemeClr>
                </a:solidFill>
              </a:rPr>
              <a:t>Committee Chairs </a:t>
            </a:r>
            <a:r>
              <a:rPr lang="en-US" dirty="0"/>
              <a:t>appointed by the Board President with Board consent.</a:t>
            </a:r>
          </a:p>
          <a:p>
            <a:pPr lvl="1"/>
            <a:r>
              <a:rPr lang="en-US" b="1" dirty="0">
                <a:solidFill>
                  <a:schemeClr val="accent4">
                    <a:lumMod val="75000"/>
                  </a:schemeClr>
                </a:solidFill>
              </a:rPr>
              <a:t>Advisory Board Members </a:t>
            </a:r>
            <a:r>
              <a:rPr lang="en-US" dirty="0"/>
              <a:t>provide oversight and connection.</a:t>
            </a:r>
          </a:p>
          <a:p>
            <a:pPr lvl="1"/>
            <a:r>
              <a:rPr lang="en-US" b="1" dirty="0">
                <a:solidFill>
                  <a:schemeClr val="accent4">
                    <a:lumMod val="75000"/>
                  </a:schemeClr>
                </a:solidFill>
              </a:rPr>
              <a:t>Decision-Making Process: </a:t>
            </a:r>
            <a:r>
              <a:rPr lang="en-US" dirty="0"/>
              <a:t>Research → Discussion → Recommendation → Board Approval.</a:t>
            </a:r>
          </a:p>
          <a:p>
            <a:pPr lvl="1"/>
            <a:r>
              <a:rPr lang="en-US" b="1" dirty="0">
                <a:solidFill>
                  <a:schemeClr val="accent4">
                    <a:lumMod val="75000"/>
                  </a:schemeClr>
                </a:solidFill>
              </a:rPr>
              <a:t>Accountability:</a:t>
            </a:r>
          </a:p>
          <a:p>
            <a:pPr lvl="2"/>
            <a:r>
              <a:rPr lang="en-US" dirty="0"/>
              <a:t>Attendance tracking</a:t>
            </a:r>
          </a:p>
          <a:p>
            <a:pPr lvl="2"/>
            <a:r>
              <a:rPr lang="en-US" dirty="0"/>
              <a:t>Task completion monitoring</a:t>
            </a:r>
          </a:p>
          <a:p>
            <a:pPr lvl="2"/>
            <a:r>
              <a:rPr lang="en-US" dirty="0"/>
              <a:t>Transparent reporting to the Board</a:t>
            </a:r>
          </a:p>
          <a:p>
            <a:pPr lvl="1"/>
            <a:r>
              <a:rPr lang="en-US" dirty="0"/>
              <a:t>Ethical standards guide all discussions — no conflicts of interest or antitrust violations.</a:t>
            </a:r>
          </a:p>
        </p:txBody>
      </p:sp>
    </p:spTree>
    <p:extLst>
      <p:ext uri="{BB962C8B-B14F-4D97-AF65-F5344CB8AC3E}">
        <p14:creationId xmlns:p14="http://schemas.microsoft.com/office/powerpoint/2010/main" val="268515360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2A780-ECDD-E6D1-D418-F49AD90F9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DC062-9574-6650-2A02-8D5FFDAED27D}"/>
              </a:ext>
            </a:extLst>
          </p:cNvPr>
          <p:cNvSpPr>
            <a:spLocks noGrp="1"/>
          </p:cNvSpPr>
          <p:nvPr>
            <p:ph type="title"/>
          </p:nvPr>
        </p:nvSpPr>
        <p:spPr/>
        <p:txBody>
          <a:bodyPr>
            <a:normAutofit fontScale="90000"/>
          </a:bodyPr>
          <a:lstStyle/>
          <a:p>
            <a:r>
              <a:rPr lang="en-US" dirty="0"/>
              <a:t>The Committee Liaison</a:t>
            </a:r>
          </a:p>
        </p:txBody>
      </p:sp>
      <p:sp>
        <p:nvSpPr>
          <p:cNvPr id="3" name="Content Placeholder 2">
            <a:extLst>
              <a:ext uri="{FF2B5EF4-FFF2-40B4-BE49-F238E27FC236}">
                <a16:creationId xmlns:a16="http://schemas.microsoft.com/office/drawing/2014/main" id="{8C03D365-B8D6-BD5A-7D70-802C7C67B6A2}"/>
              </a:ext>
            </a:extLst>
          </p:cNvPr>
          <p:cNvSpPr>
            <a:spLocks noGrp="1"/>
          </p:cNvSpPr>
          <p:nvPr>
            <p:ph idx="1"/>
          </p:nvPr>
        </p:nvSpPr>
        <p:spPr>
          <a:xfrm>
            <a:off x="381000" y="628650"/>
            <a:ext cx="6629400" cy="4381500"/>
          </a:xfrm>
        </p:spPr>
        <p:txBody>
          <a:bodyPr>
            <a:normAutofit/>
          </a:bodyPr>
          <a:lstStyle/>
          <a:p>
            <a:pPr marL="0" indent="0">
              <a:buNone/>
            </a:pPr>
            <a:r>
              <a:rPr lang="en-US" dirty="0"/>
              <a:t>Bridging the Gap Between Board and Committees</a:t>
            </a:r>
          </a:p>
          <a:p>
            <a:pPr marL="0" indent="0">
              <a:buNone/>
            </a:pPr>
            <a:r>
              <a:rPr lang="en-US" b="1" dirty="0">
                <a:solidFill>
                  <a:schemeClr val="accent4">
                    <a:lumMod val="75000"/>
                  </a:schemeClr>
                </a:solidFill>
              </a:rPr>
              <a:t>Key Points:</a:t>
            </a:r>
          </a:p>
          <a:p>
            <a:pPr lvl="1"/>
            <a:r>
              <a:rPr lang="en-US" dirty="0"/>
              <a:t>The</a:t>
            </a:r>
            <a:r>
              <a:rPr lang="en-US" b="1" dirty="0">
                <a:solidFill>
                  <a:schemeClr val="accent4">
                    <a:lumMod val="75000"/>
                  </a:schemeClr>
                </a:solidFill>
              </a:rPr>
              <a:t> Liaison </a:t>
            </a:r>
            <a:r>
              <a:rPr lang="en-US" dirty="0"/>
              <a:t>keeps communication flowing both ways.</a:t>
            </a:r>
          </a:p>
          <a:p>
            <a:pPr lvl="1"/>
            <a:r>
              <a:rPr lang="en-US" dirty="0"/>
              <a:t>Attends committee meetings as a </a:t>
            </a:r>
            <a:r>
              <a:rPr lang="en-US" b="1" dirty="0">
                <a:solidFill>
                  <a:schemeClr val="accent4">
                    <a:lumMod val="75000"/>
                  </a:schemeClr>
                </a:solidFill>
              </a:rPr>
              <a:t>non-voting advisor</a:t>
            </a:r>
            <a:r>
              <a:rPr lang="en-US" dirty="0"/>
              <a:t>.</a:t>
            </a:r>
          </a:p>
          <a:p>
            <a:pPr lvl="1"/>
            <a:r>
              <a:rPr lang="en-US" dirty="0"/>
              <a:t>Ensures committee projects align with </a:t>
            </a:r>
            <a:r>
              <a:rPr lang="en-US" b="1" dirty="0">
                <a:solidFill>
                  <a:schemeClr val="accent4">
                    <a:lumMod val="75000"/>
                  </a:schemeClr>
                </a:solidFill>
              </a:rPr>
              <a:t>strategic goals</a:t>
            </a:r>
            <a:r>
              <a:rPr lang="en-US" dirty="0"/>
              <a:t>.</a:t>
            </a:r>
          </a:p>
          <a:p>
            <a:pPr lvl="1"/>
            <a:r>
              <a:rPr lang="en-US" dirty="0"/>
              <a:t>Communicates committee progress, challenges, and recommendations back to the Board.</a:t>
            </a:r>
          </a:p>
          <a:p>
            <a:pPr lvl="1"/>
            <a:r>
              <a:rPr lang="en-US" dirty="0"/>
              <a:t>Helps resolve misunderstandings or overlaps between committees.</a:t>
            </a:r>
          </a:p>
        </p:txBody>
      </p:sp>
    </p:spTree>
    <p:extLst>
      <p:ext uri="{BB962C8B-B14F-4D97-AF65-F5344CB8AC3E}">
        <p14:creationId xmlns:p14="http://schemas.microsoft.com/office/powerpoint/2010/main" val="97676186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6DD48-747F-33D9-E9A7-56D7BFE58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AF29C1-8939-DAE5-27BE-D500A5311A1B}"/>
              </a:ext>
            </a:extLst>
          </p:cNvPr>
          <p:cNvSpPr>
            <a:spLocks noGrp="1"/>
          </p:cNvSpPr>
          <p:nvPr>
            <p:ph type="title"/>
          </p:nvPr>
        </p:nvSpPr>
        <p:spPr/>
        <p:txBody>
          <a:bodyPr>
            <a:normAutofit fontScale="90000"/>
          </a:bodyPr>
          <a:lstStyle/>
          <a:p>
            <a:r>
              <a:rPr lang="en-US" dirty="0"/>
              <a:t>Building a Vibrant Cooperative</a:t>
            </a:r>
          </a:p>
        </p:txBody>
      </p:sp>
      <p:sp>
        <p:nvSpPr>
          <p:cNvPr id="3" name="Content Placeholder 2">
            <a:extLst>
              <a:ext uri="{FF2B5EF4-FFF2-40B4-BE49-F238E27FC236}">
                <a16:creationId xmlns:a16="http://schemas.microsoft.com/office/drawing/2014/main" id="{1A6FF489-EC86-355A-0625-B403CAE7C5E6}"/>
              </a:ext>
            </a:extLst>
          </p:cNvPr>
          <p:cNvSpPr>
            <a:spLocks noGrp="1"/>
          </p:cNvSpPr>
          <p:nvPr>
            <p:ph idx="1"/>
          </p:nvPr>
        </p:nvSpPr>
        <p:spPr>
          <a:xfrm>
            <a:off x="381000" y="628650"/>
            <a:ext cx="6629400" cy="4381500"/>
          </a:xfrm>
        </p:spPr>
        <p:txBody>
          <a:bodyPr>
            <a:normAutofit/>
          </a:bodyPr>
          <a:lstStyle/>
          <a:p>
            <a:pPr marL="0" indent="0">
              <a:buNone/>
            </a:pPr>
            <a:r>
              <a:rPr lang="en-US" dirty="0"/>
              <a:t>Committees in Action: Unity, Purpose, and Progress</a:t>
            </a:r>
          </a:p>
          <a:p>
            <a:pPr marL="0" indent="0">
              <a:buNone/>
            </a:pPr>
            <a:r>
              <a:rPr lang="en-US" b="1" dirty="0">
                <a:solidFill>
                  <a:schemeClr val="accent4">
                    <a:lumMod val="75000"/>
                  </a:schemeClr>
                </a:solidFill>
              </a:rPr>
              <a:t>Key Takeaways:</a:t>
            </a:r>
          </a:p>
          <a:p>
            <a:pPr lvl="1"/>
            <a:r>
              <a:rPr lang="en-US" dirty="0"/>
              <a:t>Committees </a:t>
            </a:r>
            <a:r>
              <a:rPr lang="en-US" b="1" dirty="0">
                <a:solidFill>
                  <a:schemeClr val="accent4">
                    <a:lumMod val="75000"/>
                  </a:schemeClr>
                </a:solidFill>
              </a:rPr>
              <a:t>empower members </a:t>
            </a:r>
            <a:r>
              <a:rPr lang="en-US" dirty="0"/>
              <a:t>to lead and serve together.</a:t>
            </a:r>
          </a:p>
          <a:p>
            <a:pPr lvl="1"/>
            <a:r>
              <a:rPr lang="en-US" dirty="0"/>
              <a:t>Their work reflects the cooperative’s </a:t>
            </a:r>
            <a:r>
              <a:rPr lang="en-US" b="1" dirty="0">
                <a:solidFill>
                  <a:schemeClr val="accent4">
                    <a:lumMod val="75000"/>
                  </a:schemeClr>
                </a:solidFill>
              </a:rPr>
              <a:t>values of participation, education, and transparency.</a:t>
            </a:r>
          </a:p>
          <a:p>
            <a:pPr lvl="1"/>
            <a:r>
              <a:rPr lang="en-US" dirty="0"/>
              <a:t>A strong committee culture builds stronger leadership, trust, and innovation.</a:t>
            </a:r>
          </a:p>
          <a:p>
            <a:pPr lvl="1"/>
            <a:r>
              <a:rPr lang="en-US" dirty="0"/>
              <a:t>When committees thrive, </a:t>
            </a:r>
            <a:r>
              <a:rPr lang="en-US" b="1" dirty="0"/>
              <a:t>the whole cooperative thrives.</a:t>
            </a:r>
          </a:p>
        </p:txBody>
      </p:sp>
    </p:spTree>
    <p:extLst>
      <p:ext uri="{BB962C8B-B14F-4D97-AF65-F5344CB8AC3E}">
        <p14:creationId xmlns:p14="http://schemas.microsoft.com/office/powerpoint/2010/main" val="9691377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77B76-1061-B4E8-FD55-46675146D32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3A66378-3C0C-F8CA-40AD-782E8E507246}"/>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Essence of Committees</a:t>
            </a:r>
            <a:br>
              <a:rPr lang="en-US" sz="4800" b="1" dirty="0">
                <a:solidFill>
                  <a:schemeClr val="bg1"/>
                </a:solidFill>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Committees</a:t>
            </a:r>
            <a:r>
              <a:rPr lang="en-US" sz="5600" dirty="0">
                <a:latin typeface="Arial" panose="020B0604020202020204" pitchFamily="34" charset="0"/>
                <a:cs typeface="Arial" panose="020B0604020202020204" pitchFamily="34" charset="0"/>
              </a:rPr>
              <a:t> serve as the backbone of the cooperative, providing guidance and expertise to the Board of Directors. They play a crucial role in shaping the cooperative's future and implementing the board's decisions.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Establishing Committee Charters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Committees should have clearly defined charters that outline their purpose, powers, meeting frequency, and member responsibilities. </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Optimal Committee Functioning: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Successful committees require clarity in objectives and timelines, appropriate size (typically 4-6 members), and term limits to prevent stagnation and promote fresh perspectives and diversity.</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Role of Committees in Enhancing Community Vitality: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Proper maintenance is vital for preserving the cooperative's property value and ensuring a comfortable living environment. Members are encouraged to participate actively in maintenance and improvement initiatives.</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Board Liaison Connection</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Committees contribute to the cooperative’s success by providing expertise, developing educational programs, engaging members, and making recommendations to the board, all while acting in the best interests of the association.</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Charges and Accountability</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Clear expectations and responsibilities for committees are essential. Committees should operate under the guidance of the board, with accountability mechanisms in place </a:t>
            </a:r>
            <a:endParaRPr lang="en-US" dirty="0"/>
          </a:p>
        </p:txBody>
      </p:sp>
    </p:spTree>
    <p:extLst>
      <p:ext uri="{BB962C8B-B14F-4D97-AF65-F5344CB8AC3E}">
        <p14:creationId xmlns:p14="http://schemas.microsoft.com/office/powerpoint/2010/main" val="239816276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7D3E-9EAB-1AD7-9084-F0D2C31CC6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91D3C-5E28-6A74-284C-8A21ABA31775}"/>
              </a:ext>
            </a:extLst>
          </p:cNvPr>
          <p:cNvSpPr>
            <a:spLocks noGrp="1"/>
          </p:cNvSpPr>
          <p:nvPr>
            <p:ph sz="half" idx="2"/>
          </p:nvPr>
        </p:nvSpPr>
        <p:spPr>
          <a:xfrm>
            <a:off x="228600" y="438150"/>
            <a:ext cx="7010400" cy="4648200"/>
          </a:xfrm>
        </p:spPr>
        <p:txBody>
          <a:bodyPr>
            <a:normAutofit fontScale="70000" lnSpcReduction="20000"/>
          </a:bodyPr>
          <a:lstStyle/>
          <a:p>
            <a:r>
              <a:rPr lang="en-US" sz="2200" dirty="0"/>
              <a:t>What is the primary role of committees in a cooperative?</a:t>
            </a:r>
          </a:p>
          <a:p>
            <a:r>
              <a:rPr lang="en-US" sz="2200" dirty="0"/>
              <a:t>     a) To oversee maintenance and repairs in the cooperative.</a:t>
            </a:r>
          </a:p>
          <a:p>
            <a:r>
              <a:rPr lang="en-US" sz="2200" dirty="0"/>
              <a:t>     b) To make all final decisions regarding cooperative policies.</a:t>
            </a:r>
          </a:p>
          <a:p>
            <a:r>
              <a:rPr lang="en-US" sz="2200" dirty="0"/>
              <a:t>     c) To provide guidance and expertise to the Board of Directors.</a:t>
            </a:r>
          </a:p>
          <a:p>
            <a:r>
              <a:rPr lang="en-US" sz="2200" dirty="0"/>
              <a:t>     d) To handle all financial matters of the cooperative.</a:t>
            </a:r>
          </a:p>
          <a:p>
            <a:endParaRPr lang="en-US" sz="2200" dirty="0"/>
          </a:p>
          <a:p>
            <a:r>
              <a:rPr lang="en-US" sz="2200" dirty="0"/>
              <a:t>What is a Committee Commission Statement?</a:t>
            </a:r>
          </a:p>
          <a:p>
            <a:r>
              <a:rPr lang="en-US" sz="2200" dirty="0"/>
              <a:t>     a) A statement outlining committee members' responsibilities.</a:t>
            </a:r>
          </a:p>
          <a:p>
            <a:r>
              <a:rPr lang="en-US" sz="2200" dirty="0"/>
              <a:t>     b) A document defining the purpose, powers, and authority of a committee.</a:t>
            </a:r>
          </a:p>
          <a:p>
            <a:r>
              <a:rPr lang="en-US" sz="2200" dirty="0"/>
              <a:t>     c) A list of committee members and their contact information.</a:t>
            </a:r>
          </a:p>
          <a:p>
            <a:r>
              <a:rPr lang="en-US" sz="2200" dirty="0"/>
              <a:t>     d) A statement outlining the financial budget for a committee.</a:t>
            </a:r>
          </a:p>
          <a:p>
            <a:endParaRPr lang="en-US" sz="2200" dirty="0"/>
          </a:p>
          <a:p>
            <a:r>
              <a:rPr lang="en-US" sz="2200" dirty="0"/>
              <a:t>How does a cooperative typically determine the size of its committees?</a:t>
            </a:r>
          </a:p>
          <a:p>
            <a:r>
              <a:rPr lang="en-US" sz="2200" dirty="0"/>
              <a:t>     a) Committees are always small, consisting of 2-3 members.</a:t>
            </a:r>
          </a:p>
          <a:p>
            <a:r>
              <a:rPr lang="en-US" sz="2200" dirty="0"/>
              <a:t>     b) Committees are always large, consisting of 10 or more members.</a:t>
            </a:r>
          </a:p>
          <a:p>
            <a:r>
              <a:rPr lang="en-US" sz="2200" dirty="0"/>
              <a:t>     c) Committees are sized based on the number of residents in the cooperative.</a:t>
            </a:r>
          </a:p>
          <a:p>
            <a:r>
              <a:rPr lang="en-US" sz="2200" dirty="0"/>
              <a:t>     d) Committees aim for a balanced size, often consisting of 4-6 members.</a:t>
            </a:r>
          </a:p>
          <a:p>
            <a:endParaRPr lang="en-US" sz="1900" dirty="0"/>
          </a:p>
        </p:txBody>
      </p:sp>
      <p:sp>
        <p:nvSpPr>
          <p:cNvPr id="6" name="Title 5">
            <a:extLst>
              <a:ext uri="{FF2B5EF4-FFF2-40B4-BE49-F238E27FC236}">
                <a16:creationId xmlns:a16="http://schemas.microsoft.com/office/drawing/2014/main" id="{5ED0E4A2-3609-323D-6C59-EAAA34BE1327}"/>
              </a:ext>
            </a:extLst>
          </p:cNvPr>
          <p:cNvSpPr>
            <a:spLocks noGrp="1"/>
          </p:cNvSpPr>
          <p:nvPr>
            <p:ph type="title"/>
          </p:nvPr>
        </p:nvSpPr>
        <p:spPr/>
        <p:txBody>
          <a:bodyPr>
            <a:normAutofit fontScale="90000"/>
          </a:bodyPr>
          <a:lstStyle/>
          <a:p>
            <a:r>
              <a:rPr lang="en-US" dirty="0"/>
              <a:t>Chapter 18: Committees Quiz </a:t>
            </a:r>
          </a:p>
        </p:txBody>
      </p:sp>
    </p:spTree>
    <p:extLst>
      <p:ext uri="{BB962C8B-B14F-4D97-AF65-F5344CB8AC3E}">
        <p14:creationId xmlns:p14="http://schemas.microsoft.com/office/powerpoint/2010/main" val="281514833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9B080-E592-1841-2E0E-5751BAC90E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70EA6A-D8C3-CBCF-BF42-DA0ACDB450A5}"/>
              </a:ext>
            </a:extLst>
          </p:cNvPr>
          <p:cNvSpPr>
            <a:spLocks noGrp="1"/>
          </p:cNvSpPr>
          <p:nvPr>
            <p:ph sz="half" idx="2"/>
          </p:nvPr>
        </p:nvSpPr>
        <p:spPr>
          <a:xfrm>
            <a:off x="228600" y="438150"/>
            <a:ext cx="7010400" cy="4648200"/>
          </a:xfrm>
        </p:spPr>
        <p:txBody>
          <a:bodyPr>
            <a:normAutofit fontScale="70000" lnSpcReduction="20000"/>
          </a:bodyPr>
          <a:lstStyle/>
          <a:p>
            <a:r>
              <a:rPr lang="en-US" sz="2200" dirty="0"/>
              <a:t>What is the primary role of committees in a cooperative?</a:t>
            </a:r>
          </a:p>
          <a:p>
            <a:r>
              <a:rPr lang="en-US" sz="2200" dirty="0"/>
              <a:t>     a) To oversee maintenance and repairs in the cooperative.</a:t>
            </a:r>
          </a:p>
          <a:p>
            <a:r>
              <a:rPr lang="en-US" sz="2200" dirty="0"/>
              <a:t>     b) To make all final decisions regarding cooperative policies.</a:t>
            </a:r>
          </a:p>
          <a:p>
            <a:r>
              <a:rPr lang="en-US" sz="2200" dirty="0"/>
              <a:t>     c) To provide guidance and expertise to the Board of Directors.</a:t>
            </a:r>
          </a:p>
          <a:p>
            <a:r>
              <a:rPr lang="en-US" sz="2200" dirty="0"/>
              <a:t>     d) To handle all financial matters of the cooperative.</a:t>
            </a:r>
          </a:p>
          <a:p>
            <a:endParaRPr lang="en-US" sz="2200" dirty="0"/>
          </a:p>
          <a:p>
            <a:r>
              <a:rPr lang="en-US" sz="2200" dirty="0"/>
              <a:t>What is a Committee Commission Statement?</a:t>
            </a:r>
          </a:p>
          <a:p>
            <a:r>
              <a:rPr lang="en-US" sz="2200" dirty="0"/>
              <a:t>     a) A statement outlining committee members' responsibilities.</a:t>
            </a:r>
          </a:p>
          <a:p>
            <a:r>
              <a:rPr lang="en-US" sz="2200" dirty="0"/>
              <a:t>     b) A document defining the purpose, powers, and authority of a committee.</a:t>
            </a:r>
          </a:p>
          <a:p>
            <a:r>
              <a:rPr lang="en-US" sz="2200" dirty="0"/>
              <a:t>     c) A list of committee members and their contact information.</a:t>
            </a:r>
          </a:p>
          <a:p>
            <a:r>
              <a:rPr lang="en-US" sz="2200" dirty="0"/>
              <a:t>     d) A statement outlining the financial budget for a committee.</a:t>
            </a:r>
          </a:p>
          <a:p>
            <a:endParaRPr lang="en-US" sz="2200" dirty="0"/>
          </a:p>
          <a:p>
            <a:r>
              <a:rPr lang="en-US" sz="2200" dirty="0"/>
              <a:t>How does a cooperative typically determine the size of its committees?</a:t>
            </a:r>
          </a:p>
          <a:p>
            <a:r>
              <a:rPr lang="en-US" sz="2200" dirty="0"/>
              <a:t>     a) Committees are always small, consisting of 2-3 members.</a:t>
            </a:r>
          </a:p>
          <a:p>
            <a:r>
              <a:rPr lang="en-US" sz="2200" dirty="0"/>
              <a:t>     b) Committees are always large, consisting of 10 or more members.</a:t>
            </a:r>
          </a:p>
          <a:p>
            <a:r>
              <a:rPr lang="en-US" sz="2200" dirty="0"/>
              <a:t>     c) Committees are sized based on the number of residents in the cooperative.</a:t>
            </a:r>
          </a:p>
          <a:p>
            <a:r>
              <a:rPr lang="en-US" sz="2200" dirty="0"/>
              <a:t>     d) Committees aim for a balanced size, often consisting of 4-6 members.</a:t>
            </a:r>
          </a:p>
          <a:p>
            <a:endParaRPr lang="en-US" sz="1900" dirty="0"/>
          </a:p>
        </p:txBody>
      </p:sp>
      <p:sp>
        <p:nvSpPr>
          <p:cNvPr id="6" name="Title 5">
            <a:extLst>
              <a:ext uri="{FF2B5EF4-FFF2-40B4-BE49-F238E27FC236}">
                <a16:creationId xmlns:a16="http://schemas.microsoft.com/office/drawing/2014/main" id="{9F14F7C8-4A87-5BEB-CE33-777EEED16E37}"/>
              </a:ext>
            </a:extLst>
          </p:cNvPr>
          <p:cNvSpPr>
            <a:spLocks noGrp="1"/>
          </p:cNvSpPr>
          <p:nvPr>
            <p:ph type="title"/>
          </p:nvPr>
        </p:nvSpPr>
        <p:spPr/>
        <p:txBody>
          <a:bodyPr>
            <a:normAutofit fontScale="90000"/>
          </a:bodyPr>
          <a:lstStyle/>
          <a:p>
            <a:r>
              <a:rPr lang="en-US" dirty="0"/>
              <a:t>Chapter 18: Committees Quiz </a:t>
            </a:r>
          </a:p>
        </p:txBody>
      </p:sp>
    </p:spTree>
    <p:extLst>
      <p:ext uri="{BB962C8B-B14F-4D97-AF65-F5344CB8AC3E}">
        <p14:creationId xmlns:p14="http://schemas.microsoft.com/office/powerpoint/2010/main" val="10587809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C26D63-93B8-FCE3-B67D-C24175DC45BE}"/>
              </a:ext>
            </a:extLst>
          </p:cNvPr>
          <p:cNvSpPr>
            <a:spLocks noGrp="1"/>
          </p:cNvSpPr>
          <p:nvPr>
            <p:ph type="title"/>
          </p:nvPr>
        </p:nvSpPr>
        <p:spPr/>
        <p:txBody>
          <a:bodyPr>
            <a:normAutofit fontScale="90000"/>
          </a:bodyPr>
          <a:lstStyle/>
          <a:p>
            <a:endParaRPr lang="en-US"/>
          </a:p>
        </p:txBody>
      </p:sp>
      <p:pic>
        <p:nvPicPr>
          <p:cNvPr id="3" name="Picture 2" descr="A person in a white shirt&#10;&#10;AI-generated content may be incorrect.">
            <a:extLst>
              <a:ext uri="{FF2B5EF4-FFF2-40B4-BE49-F238E27FC236}">
                <a16:creationId xmlns:a16="http://schemas.microsoft.com/office/drawing/2014/main" id="{663718FB-D010-2CA4-2F1E-0B03EE66B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9296400" cy="5231656"/>
          </a:xfrm>
          <a:prstGeom prst="rect">
            <a:avLst/>
          </a:prstGeom>
        </p:spPr>
      </p:pic>
    </p:spTree>
    <p:extLst>
      <p:ext uri="{BB962C8B-B14F-4D97-AF65-F5344CB8AC3E}">
        <p14:creationId xmlns:p14="http://schemas.microsoft.com/office/powerpoint/2010/main" val="410662183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17F5-254F-9CB9-150C-6B73C556C44B}"/>
              </a:ext>
            </a:extLst>
          </p:cNvPr>
          <p:cNvSpPr>
            <a:spLocks noGrp="1"/>
          </p:cNvSpPr>
          <p:nvPr>
            <p:ph type="title"/>
          </p:nvPr>
        </p:nvSpPr>
        <p:spPr>
          <a:xfrm>
            <a:off x="163284" y="120253"/>
            <a:ext cx="7913916" cy="394097"/>
          </a:xfrm>
        </p:spPr>
        <p:txBody>
          <a:bodyPr>
            <a:noAutofit/>
          </a:bodyPr>
          <a:lstStyle/>
          <a:p>
            <a:r>
              <a:rPr lang="en-US" sz="2000" dirty="0"/>
              <a:t>Chapter 19 Communication: The Heart of a Cooperative</a:t>
            </a:r>
          </a:p>
        </p:txBody>
      </p:sp>
      <p:sp>
        <p:nvSpPr>
          <p:cNvPr id="3" name="Content Placeholder 2">
            <a:extLst>
              <a:ext uri="{FF2B5EF4-FFF2-40B4-BE49-F238E27FC236}">
                <a16:creationId xmlns:a16="http://schemas.microsoft.com/office/drawing/2014/main" id="{8DAE3571-657B-DE04-D648-711520C29CA1}"/>
              </a:ext>
            </a:extLst>
          </p:cNvPr>
          <p:cNvSpPr>
            <a:spLocks noGrp="1"/>
          </p:cNvSpPr>
          <p:nvPr>
            <p:ph idx="1"/>
          </p:nvPr>
        </p:nvSpPr>
        <p:spPr>
          <a:xfrm>
            <a:off x="381000" y="628649"/>
            <a:ext cx="6781800" cy="4394597"/>
          </a:xfrm>
        </p:spPr>
        <p:txBody>
          <a:bodyPr>
            <a:normAutofit/>
          </a:bodyPr>
          <a:lstStyle/>
          <a:p>
            <a:pPr marL="0" indent="0">
              <a:buNone/>
            </a:pPr>
            <a:r>
              <a:rPr lang="en-US" dirty="0"/>
              <a:t>Two-Way Communication Builds Stronger Communities</a:t>
            </a:r>
          </a:p>
          <a:p>
            <a:pPr marL="0" indent="0">
              <a:buNone/>
            </a:pPr>
            <a:r>
              <a:rPr lang="en-US" b="1" dirty="0">
                <a:solidFill>
                  <a:schemeClr val="accent4">
                    <a:lumMod val="75000"/>
                  </a:schemeClr>
                </a:solidFill>
              </a:rPr>
              <a:t>Key Ideas:</a:t>
            </a:r>
          </a:p>
          <a:p>
            <a:pPr lvl="1"/>
            <a:r>
              <a:rPr lang="en-US" dirty="0"/>
              <a:t>Effective communication is the </a:t>
            </a:r>
            <a:r>
              <a:rPr lang="en-US" b="1" dirty="0">
                <a:solidFill>
                  <a:schemeClr val="accent4">
                    <a:lumMod val="75000"/>
                  </a:schemeClr>
                </a:solidFill>
              </a:rPr>
              <a:t>foundation of trust </a:t>
            </a:r>
            <a:r>
              <a:rPr lang="en-US" dirty="0"/>
              <a:t>between the board and members.</a:t>
            </a:r>
          </a:p>
          <a:p>
            <a:pPr lvl="1"/>
            <a:r>
              <a:rPr lang="en-US" dirty="0"/>
              <a:t>It’s a </a:t>
            </a:r>
            <a:r>
              <a:rPr lang="en-US" b="1" dirty="0">
                <a:solidFill>
                  <a:schemeClr val="accent4">
                    <a:lumMod val="75000"/>
                  </a:schemeClr>
                </a:solidFill>
              </a:rPr>
              <a:t>two-way flow </a:t>
            </a:r>
            <a:r>
              <a:rPr lang="en-US" dirty="0"/>
              <a:t>— not just sending messages but </a:t>
            </a:r>
            <a:r>
              <a:rPr lang="en-US" b="1" dirty="0">
                <a:solidFill>
                  <a:schemeClr val="accent4">
                    <a:lumMod val="75000"/>
                  </a:schemeClr>
                </a:solidFill>
              </a:rPr>
              <a:t>listening and responding</a:t>
            </a:r>
            <a:r>
              <a:rPr lang="en-US" dirty="0"/>
              <a:t>.</a:t>
            </a:r>
          </a:p>
          <a:p>
            <a:pPr lvl="1"/>
            <a:r>
              <a:rPr lang="en-US" dirty="0"/>
              <a:t>Member feedback ensures leadership decisions reflect real needs.</a:t>
            </a:r>
          </a:p>
          <a:p>
            <a:pPr lvl="1"/>
            <a:r>
              <a:rPr lang="en-US" dirty="0"/>
              <a:t>Communication strengthens engagement, transparency, and morale.</a:t>
            </a:r>
          </a:p>
        </p:txBody>
      </p:sp>
    </p:spTree>
    <p:extLst>
      <p:ext uri="{BB962C8B-B14F-4D97-AF65-F5344CB8AC3E}">
        <p14:creationId xmlns:p14="http://schemas.microsoft.com/office/powerpoint/2010/main" val="106663859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F89D0-D658-D511-B079-EBA5D28F9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B788B-4D4F-2586-D39B-63CF3B703C01}"/>
              </a:ext>
            </a:extLst>
          </p:cNvPr>
          <p:cNvSpPr>
            <a:spLocks noGrp="1"/>
          </p:cNvSpPr>
          <p:nvPr>
            <p:ph type="title"/>
          </p:nvPr>
        </p:nvSpPr>
        <p:spPr>
          <a:xfrm>
            <a:off x="163284" y="120253"/>
            <a:ext cx="7913916" cy="394097"/>
          </a:xfrm>
        </p:spPr>
        <p:txBody>
          <a:bodyPr>
            <a:noAutofit/>
          </a:bodyPr>
          <a:lstStyle/>
          <a:p>
            <a:r>
              <a:rPr lang="en-US" sz="2000" dirty="0"/>
              <a:t>Cost-Effective and Cooperative Communication</a:t>
            </a:r>
          </a:p>
        </p:txBody>
      </p:sp>
      <p:sp>
        <p:nvSpPr>
          <p:cNvPr id="3" name="Content Placeholder 2">
            <a:extLst>
              <a:ext uri="{FF2B5EF4-FFF2-40B4-BE49-F238E27FC236}">
                <a16:creationId xmlns:a16="http://schemas.microsoft.com/office/drawing/2014/main" id="{B75EB182-95F4-08B9-9AAB-1841BA59AB8D}"/>
              </a:ext>
            </a:extLst>
          </p:cNvPr>
          <p:cNvSpPr>
            <a:spLocks noGrp="1"/>
          </p:cNvSpPr>
          <p:nvPr>
            <p:ph idx="1"/>
          </p:nvPr>
        </p:nvSpPr>
        <p:spPr>
          <a:xfrm>
            <a:off x="381000" y="628649"/>
            <a:ext cx="6781800" cy="4394597"/>
          </a:xfrm>
        </p:spPr>
        <p:txBody>
          <a:bodyPr>
            <a:normAutofit/>
          </a:bodyPr>
          <a:lstStyle/>
          <a:p>
            <a:pPr marL="0" indent="0">
              <a:buNone/>
            </a:pPr>
            <a:r>
              <a:rPr lang="en-US" dirty="0"/>
              <a:t>Reaching Members Without Breaking the Budget</a:t>
            </a:r>
          </a:p>
          <a:p>
            <a:pPr marL="0" indent="0">
              <a:buNone/>
            </a:pPr>
            <a:r>
              <a:rPr lang="en-US" b="1" dirty="0">
                <a:solidFill>
                  <a:schemeClr val="accent4">
                    <a:lumMod val="75000"/>
                  </a:schemeClr>
                </a:solidFill>
              </a:rPr>
              <a:t>Key Ideas:</a:t>
            </a:r>
          </a:p>
          <a:p>
            <a:pPr lvl="1"/>
            <a:r>
              <a:rPr lang="en-US" b="1" dirty="0">
                <a:solidFill>
                  <a:schemeClr val="accent4">
                    <a:lumMod val="75000"/>
                  </a:schemeClr>
                </a:solidFill>
              </a:rPr>
              <a:t>Low-cost channels </a:t>
            </a:r>
            <a:r>
              <a:rPr lang="en-US" dirty="0"/>
              <a:t>can have big impact:</a:t>
            </a:r>
          </a:p>
          <a:p>
            <a:pPr lvl="2"/>
            <a:r>
              <a:rPr lang="en-US" dirty="0"/>
              <a:t>Bulletin boards, newsletters, and website updates.</a:t>
            </a:r>
          </a:p>
          <a:p>
            <a:pPr lvl="2"/>
            <a:r>
              <a:rPr lang="en-US" dirty="0"/>
              <a:t>Announcements at meetings and word-of-mouth.</a:t>
            </a:r>
          </a:p>
          <a:p>
            <a:pPr lvl="1"/>
            <a:r>
              <a:rPr lang="en-US" b="1" dirty="0">
                <a:solidFill>
                  <a:schemeClr val="accent4">
                    <a:lumMod val="75000"/>
                  </a:schemeClr>
                </a:solidFill>
              </a:rPr>
              <a:t>Committees multiply communication power </a:t>
            </a:r>
            <a:r>
              <a:rPr lang="en-US" dirty="0"/>
              <a:t>— membership, orientation, and newsletter teams keep everyone informed.</a:t>
            </a:r>
          </a:p>
          <a:p>
            <a:pPr lvl="1"/>
            <a:r>
              <a:rPr lang="en-US" dirty="0"/>
              <a:t>The secret ingredient: </a:t>
            </a:r>
            <a:r>
              <a:rPr lang="en-US" b="1" dirty="0">
                <a:solidFill>
                  <a:schemeClr val="accent4">
                    <a:lumMod val="75000"/>
                  </a:schemeClr>
                </a:solidFill>
              </a:rPr>
              <a:t>enthusiasm and consistency</a:t>
            </a:r>
            <a:r>
              <a:rPr lang="en-US" dirty="0"/>
              <a:t>, not money.</a:t>
            </a:r>
          </a:p>
        </p:txBody>
      </p:sp>
    </p:spTree>
    <p:extLst>
      <p:ext uri="{BB962C8B-B14F-4D97-AF65-F5344CB8AC3E}">
        <p14:creationId xmlns:p14="http://schemas.microsoft.com/office/powerpoint/2010/main" val="11823782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5F19E-57F3-D6C4-DF9A-036854BCA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B2DDF-8377-0B1B-CE54-8A411133E7D3}"/>
              </a:ext>
            </a:extLst>
          </p:cNvPr>
          <p:cNvSpPr>
            <a:spLocks noGrp="1"/>
          </p:cNvSpPr>
          <p:nvPr>
            <p:ph type="title"/>
          </p:nvPr>
        </p:nvSpPr>
        <p:spPr>
          <a:xfrm>
            <a:off x="163284" y="120253"/>
            <a:ext cx="7913916" cy="394097"/>
          </a:xfrm>
        </p:spPr>
        <p:txBody>
          <a:bodyPr>
            <a:noAutofit/>
          </a:bodyPr>
          <a:lstStyle/>
          <a:p>
            <a:r>
              <a:rPr lang="en-US" sz="2000" dirty="0"/>
              <a:t>Essential Skills for Cooperative Leaders</a:t>
            </a:r>
          </a:p>
        </p:txBody>
      </p:sp>
      <p:sp>
        <p:nvSpPr>
          <p:cNvPr id="3" name="Content Placeholder 2">
            <a:extLst>
              <a:ext uri="{FF2B5EF4-FFF2-40B4-BE49-F238E27FC236}">
                <a16:creationId xmlns:a16="http://schemas.microsoft.com/office/drawing/2014/main" id="{5D35CCB5-0087-9514-6F71-A6FDF60F8F7E}"/>
              </a:ext>
            </a:extLst>
          </p:cNvPr>
          <p:cNvSpPr>
            <a:spLocks noGrp="1"/>
          </p:cNvSpPr>
          <p:nvPr>
            <p:ph idx="1"/>
          </p:nvPr>
        </p:nvSpPr>
        <p:spPr>
          <a:xfrm>
            <a:off x="381000" y="628649"/>
            <a:ext cx="6781800" cy="4394597"/>
          </a:xfrm>
        </p:spPr>
        <p:txBody>
          <a:bodyPr>
            <a:normAutofit lnSpcReduction="10000"/>
          </a:bodyPr>
          <a:lstStyle/>
          <a:p>
            <a:pPr marL="0" indent="0">
              <a:buNone/>
            </a:pPr>
            <a:r>
              <a:rPr lang="en-US" dirty="0"/>
              <a:t>Listening First, Leading Second</a:t>
            </a:r>
          </a:p>
          <a:p>
            <a:pPr marL="0" indent="0">
              <a:buNone/>
            </a:pPr>
            <a:r>
              <a:rPr lang="en-US" b="1" dirty="0">
                <a:solidFill>
                  <a:schemeClr val="accent4">
                    <a:lumMod val="75000"/>
                  </a:schemeClr>
                </a:solidFill>
              </a:rPr>
              <a:t>Key Ideas:</a:t>
            </a:r>
          </a:p>
          <a:p>
            <a:pPr lvl="1"/>
            <a:r>
              <a:rPr lang="en-US" b="1" dirty="0">
                <a:solidFill>
                  <a:schemeClr val="accent4">
                    <a:lumMod val="75000"/>
                  </a:schemeClr>
                </a:solidFill>
              </a:rPr>
              <a:t>Active listening </a:t>
            </a:r>
            <a:r>
              <a:rPr lang="en-US" dirty="0"/>
              <a:t>is the board’s most vital communication skill.</a:t>
            </a:r>
          </a:p>
          <a:p>
            <a:pPr lvl="1"/>
            <a:r>
              <a:rPr lang="en-US" dirty="0"/>
              <a:t>Core leadership skills for effective communication:</a:t>
            </a:r>
          </a:p>
          <a:p>
            <a:pPr lvl="2"/>
            <a:r>
              <a:rPr lang="en-US" dirty="0"/>
              <a:t>Keep it business-focused, not personal.</a:t>
            </a:r>
          </a:p>
          <a:p>
            <a:pPr lvl="2"/>
            <a:r>
              <a:rPr lang="en-US" dirty="0"/>
              <a:t>Understand finances to explain decisions clearly.</a:t>
            </a:r>
          </a:p>
          <a:p>
            <a:pPr lvl="2"/>
            <a:r>
              <a:rPr lang="en-US" dirty="0"/>
              <a:t>Use professional email and written etiquette.</a:t>
            </a:r>
          </a:p>
          <a:p>
            <a:pPr lvl="2"/>
            <a:r>
              <a:rPr lang="en-US" dirty="0"/>
              <a:t>Practice macro-management — focus on strategy.</a:t>
            </a:r>
          </a:p>
          <a:p>
            <a:pPr lvl="2"/>
            <a:r>
              <a:rPr lang="en-US" dirty="0"/>
              <a:t>Stay patient and objective.</a:t>
            </a:r>
          </a:p>
          <a:p>
            <a:pPr lvl="2"/>
            <a:r>
              <a:rPr lang="en-US" dirty="0"/>
              <a:t>Understand and respect staff roles.</a:t>
            </a:r>
          </a:p>
          <a:p>
            <a:pPr lvl="1"/>
            <a:r>
              <a:rPr lang="en-US" dirty="0"/>
              <a:t>These skills build credibility, reduce conflict, and strengthen unity.</a:t>
            </a:r>
          </a:p>
        </p:txBody>
      </p:sp>
    </p:spTree>
    <p:extLst>
      <p:ext uri="{BB962C8B-B14F-4D97-AF65-F5344CB8AC3E}">
        <p14:creationId xmlns:p14="http://schemas.microsoft.com/office/powerpoint/2010/main" val="356129149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58B66-636F-60C0-7327-A830C3662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EEEF5-BD2A-44E0-97DF-3A54D9393645}"/>
              </a:ext>
            </a:extLst>
          </p:cNvPr>
          <p:cNvSpPr>
            <a:spLocks noGrp="1"/>
          </p:cNvSpPr>
          <p:nvPr>
            <p:ph type="title"/>
          </p:nvPr>
        </p:nvSpPr>
        <p:spPr>
          <a:xfrm>
            <a:off x="163284" y="120253"/>
            <a:ext cx="7913916" cy="394097"/>
          </a:xfrm>
        </p:spPr>
        <p:txBody>
          <a:bodyPr>
            <a:noAutofit/>
          </a:bodyPr>
          <a:lstStyle/>
          <a:p>
            <a:r>
              <a:rPr lang="en-US" sz="2000" dirty="0"/>
              <a:t>Crisis Communication: Staying Calm and Connected</a:t>
            </a:r>
          </a:p>
        </p:txBody>
      </p:sp>
      <p:sp>
        <p:nvSpPr>
          <p:cNvPr id="3" name="Content Placeholder 2">
            <a:extLst>
              <a:ext uri="{FF2B5EF4-FFF2-40B4-BE49-F238E27FC236}">
                <a16:creationId xmlns:a16="http://schemas.microsoft.com/office/drawing/2014/main" id="{51CF17A6-5AC7-CA9E-1D27-5563DD06DBBF}"/>
              </a:ext>
            </a:extLst>
          </p:cNvPr>
          <p:cNvSpPr>
            <a:spLocks noGrp="1"/>
          </p:cNvSpPr>
          <p:nvPr>
            <p:ph idx="1"/>
          </p:nvPr>
        </p:nvSpPr>
        <p:spPr>
          <a:xfrm>
            <a:off x="381000" y="628649"/>
            <a:ext cx="6781800" cy="4394597"/>
          </a:xfrm>
        </p:spPr>
        <p:txBody>
          <a:bodyPr>
            <a:normAutofit/>
          </a:bodyPr>
          <a:lstStyle/>
          <a:p>
            <a:pPr marL="0" indent="0">
              <a:buNone/>
            </a:pPr>
            <a:r>
              <a:rPr lang="en-US" dirty="0"/>
              <a:t>When the Unexpected Happens</a:t>
            </a:r>
          </a:p>
          <a:p>
            <a:pPr marL="0" indent="0">
              <a:buNone/>
            </a:pPr>
            <a:r>
              <a:rPr lang="en-US" b="1" dirty="0">
                <a:solidFill>
                  <a:schemeClr val="accent4">
                    <a:lumMod val="75000"/>
                  </a:schemeClr>
                </a:solidFill>
              </a:rPr>
              <a:t>Key Ideas:</a:t>
            </a:r>
          </a:p>
          <a:p>
            <a:pPr lvl="1"/>
            <a:r>
              <a:rPr lang="en-US" b="1" dirty="0">
                <a:solidFill>
                  <a:schemeClr val="accent4">
                    <a:lumMod val="75000"/>
                  </a:schemeClr>
                </a:solidFill>
              </a:rPr>
              <a:t>Two types of crises:</a:t>
            </a:r>
          </a:p>
          <a:p>
            <a:pPr lvl="2"/>
            <a:r>
              <a:rPr lang="en-US" dirty="0"/>
              <a:t>Emergencies — operational disruptions (e.g., storm, fire, loss of funding).</a:t>
            </a:r>
          </a:p>
          <a:p>
            <a:pPr lvl="2"/>
            <a:r>
              <a:rPr lang="en-US" dirty="0"/>
              <a:t>Controversies — reputation or public-trust issues.</a:t>
            </a:r>
          </a:p>
          <a:p>
            <a:pPr lvl="1"/>
            <a:r>
              <a:rPr lang="en-US" dirty="0"/>
              <a:t>The board’s job: </a:t>
            </a:r>
            <a:r>
              <a:rPr lang="en-US" b="1" dirty="0">
                <a:solidFill>
                  <a:schemeClr val="accent4">
                    <a:lumMod val="75000"/>
                  </a:schemeClr>
                </a:solidFill>
              </a:rPr>
              <a:t>lead ethically, legally, and consistently.</a:t>
            </a:r>
          </a:p>
          <a:p>
            <a:pPr lvl="1"/>
            <a:r>
              <a:rPr lang="en-US" b="1" dirty="0">
                <a:solidFill>
                  <a:schemeClr val="accent4">
                    <a:lumMod val="75000"/>
                  </a:schemeClr>
                </a:solidFill>
              </a:rPr>
              <a:t>Plan ahead </a:t>
            </a:r>
            <a:r>
              <a:rPr lang="en-US" dirty="0"/>
              <a:t>with a Crisis Communication Plan:</a:t>
            </a:r>
          </a:p>
          <a:p>
            <a:pPr lvl="2"/>
            <a:r>
              <a:rPr lang="en-US" dirty="0"/>
              <a:t>Defined roles, contact lists, and command structure.</a:t>
            </a:r>
          </a:p>
          <a:p>
            <a:pPr lvl="2"/>
            <a:r>
              <a:rPr lang="en-US" dirty="0"/>
              <a:t>Designated spokesperson.</a:t>
            </a:r>
          </a:p>
          <a:p>
            <a:pPr lvl="2"/>
            <a:r>
              <a:rPr lang="en-US" dirty="0"/>
              <a:t>Clear messaging and media strategy.</a:t>
            </a:r>
          </a:p>
          <a:p>
            <a:pPr lvl="2"/>
            <a:r>
              <a:rPr lang="en-US" dirty="0"/>
              <a:t>Communication tree for rapid updates.</a:t>
            </a:r>
          </a:p>
        </p:txBody>
      </p:sp>
    </p:spTree>
    <p:extLst>
      <p:ext uri="{BB962C8B-B14F-4D97-AF65-F5344CB8AC3E}">
        <p14:creationId xmlns:p14="http://schemas.microsoft.com/office/powerpoint/2010/main" val="385729645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07502-BF89-AABB-8757-AF7012E11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87E8F-4005-64DF-D5B4-F72E9572C6D7}"/>
              </a:ext>
            </a:extLst>
          </p:cNvPr>
          <p:cNvSpPr>
            <a:spLocks noGrp="1"/>
          </p:cNvSpPr>
          <p:nvPr>
            <p:ph type="title"/>
          </p:nvPr>
        </p:nvSpPr>
        <p:spPr>
          <a:xfrm>
            <a:off x="163284" y="120253"/>
            <a:ext cx="7913916" cy="394097"/>
          </a:xfrm>
        </p:spPr>
        <p:txBody>
          <a:bodyPr>
            <a:noAutofit/>
          </a:bodyPr>
          <a:lstStyle/>
          <a:p>
            <a:r>
              <a:rPr lang="en-US" sz="2000" dirty="0"/>
              <a:t>Building Trust Through Communication</a:t>
            </a:r>
          </a:p>
        </p:txBody>
      </p:sp>
      <p:sp>
        <p:nvSpPr>
          <p:cNvPr id="3" name="Content Placeholder 2">
            <a:extLst>
              <a:ext uri="{FF2B5EF4-FFF2-40B4-BE49-F238E27FC236}">
                <a16:creationId xmlns:a16="http://schemas.microsoft.com/office/drawing/2014/main" id="{E55F7941-A56D-A3BD-ED1C-25FFC635AA53}"/>
              </a:ext>
            </a:extLst>
          </p:cNvPr>
          <p:cNvSpPr>
            <a:spLocks noGrp="1"/>
          </p:cNvSpPr>
          <p:nvPr>
            <p:ph idx="1"/>
          </p:nvPr>
        </p:nvSpPr>
        <p:spPr>
          <a:xfrm>
            <a:off x="381000" y="628649"/>
            <a:ext cx="6781800" cy="4394597"/>
          </a:xfrm>
        </p:spPr>
        <p:txBody>
          <a:bodyPr>
            <a:normAutofit/>
          </a:bodyPr>
          <a:lstStyle/>
          <a:p>
            <a:pPr marL="0" indent="0">
              <a:buNone/>
            </a:pPr>
            <a:r>
              <a:rPr lang="en-US" dirty="0"/>
              <a:t>From Everyday Updates to Emergency Response</a:t>
            </a:r>
          </a:p>
          <a:p>
            <a:pPr marL="0" indent="0">
              <a:buNone/>
            </a:pPr>
            <a:r>
              <a:rPr lang="en-US" b="1" dirty="0">
                <a:solidFill>
                  <a:schemeClr val="accent4">
                    <a:lumMod val="75000"/>
                  </a:schemeClr>
                </a:solidFill>
              </a:rPr>
              <a:t>Key Takeaways:</a:t>
            </a:r>
          </a:p>
          <a:p>
            <a:pPr lvl="1"/>
            <a:r>
              <a:rPr lang="en-US" dirty="0"/>
              <a:t>Communication is the </a:t>
            </a:r>
            <a:r>
              <a:rPr lang="en-US" b="1" dirty="0">
                <a:solidFill>
                  <a:schemeClr val="accent4">
                    <a:lumMod val="75000"/>
                  </a:schemeClr>
                </a:solidFill>
              </a:rPr>
              <a:t>lifeblood of cooperation </a:t>
            </a:r>
            <a:r>
              <a:rPr lang="en-US" dirty="0"/>
              <a:t>— every voice strengthens the mission.</a:t>
            </a:r>
          </a:p>
          <a:p>
            <a:pPr lvl="1"/>
            <a:r>
              <a:rPr lang="en-US" dirty="0"/>
              <a:t>Listening and feedback build </a:t>
            </a:r>
            <a:r>
              <a:rPr lang="en-US" b="1" dirty="0">
                <a:solidFill>
                  <a:schemeClr val="accent4">
                    <a:lumMod val="75000"/>
                  </a:schemeClr>
                </a:solidFill>
              </a:rPr>
              <a:t>mutual respect </a:t>
            </a:r>
            <a:r>
              <a:rPr lang="en-US" dirty="0"/>
              <a:t>and community pride.</a:t>
            </a:r>
          </a:p>
          <a:p>
            <a:pPr lvl="1"/>
            <a:r>
              <a:rPr lang="en-US" dirty="0"/>
              <a:t>Committees and board members share responsibility for keeping members informed.</a:t>
            </a:r>
          </a:p>
          <a:p>
            <a:pPr lvl="1"/>
            <a:r>
              <a:rPr lang="en-US" dirty="0"/>
              <a:t>Prepared communication — in calm or crisis — keeps the cooperative resilient and united.</a:t>
            </a:r>
          </a:p>
        </p:txBody>
      </p:sp>
    </p:spTree>
    <p:extLst>
      <p:ext uri="{BB962C8B-B14F-4D97-AF65-F5344CB8AC3E}">
        <p14:creationId xmlns:p14="http://schemas.microsoft.com/office/powerpoint/2010/main" val="132141527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30DEA-04CC-EAE6-F811-06D543AF8EC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0501FDE-39E9-B599-72BD-58FAE3369B70}"/>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Importance of Effective Communication</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Effective communication is fundamental to the success of a cooperative, facilitating engagement, decision-making, and a strong connection between the board and its members.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Two-Way Flow of Information: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Communication should be a dynamic exchange between the board and members, emphasizing the need for feedback mechanisms to ensure that members' voices are heard, and their concerns are addressed.</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Cost-Effective Communication Methods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Cooperatives can maintain effective communication without significant expenses by utilizing informal interactions, meetings, community bulletin boards, newsletters, and digital platforms to disseminate information and engage residents.</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Role of Committees in Communication</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Committees play a significant role in fostering communication within the cooperative by assisting in information dissemination, welcoming new members, and ensuring that community activities and news are effectively communicated.</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Essential Skills for Board Members: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1.	Committees play a significant role in fostering communication within the cooperative by assisting in information dissemination, welcoming new members, and ensuring that community activities and news are effectively communicated.</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Crisis Communication Preparedness</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Boards must be prepared for potential crises by developing effective crisis communication plans that address various scenarios, provide clear roles for board and staff, and ensure timely and transparent communication with stakeholders.</a:t>
            </a:r>
            <a:endParaRPr lang="en-US" dirty="0"/>
          </a:p>
        </p:txBody>
      </p:sp>
    </p:spTree>
    <p:extLst>
      <p:ext uri="{BB962C8B-B14F-4D97-AF65-F5344CB8AC3E}">
        <p14:creationId xmlns:p14="http://schemas.microsoft.com/office/powerpoint/2010/main" val="381092323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F8457-2292-9009-8E4F-69CB9BCB21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6FFA05-17DA-BE43-1985-676CA900B6F6}"/>
              </a:ext>
            </a:extLst>
          </p:cNvPr>
          <p:cNvSpPr>
            <a:spLocks noGrp="1"/>
          </p:cNvSpPr>
          <p:nvPr>
            <p:ph sz="half" idx="2"/>
          </p:nvPr>
        </p:nvSpPr>
        <p:spPr>
          <a:xfrm>
            <a:off x="228600" y="514350"/>
            <a:ext cx="6858000" cy="4508897"/>
          </a:xfrm>
        </p:spPr>
        <p:txBody>
          <a:bodyPr>
            <a:normAutofit fontScale="62500" lnSpcReduction="20000"/>
          </a:bodyPr>
          <a:lstStyle/>
          <a:p>
            <a:r>
              <a:rPr lang="en-US" sz="2200" dirty="0"/>
              <a:t>What is the primary purpose of communication in a cooperative?</a:t>
            </a:r>
          </a:p>
          <a:p>
            <a:r>
              <a:rPr lang="en-US" sz="2200" dirty="0"/>
              <a:t>     a) To convey board decisions to members.</a:t>
            </a:r>
          </a:p>
          <a:p>
            <a:r>
              <a:rPr lang="en-US" sz="2200" dirty="0"/>
              <a:t>     b) To provide feedback from members to the board.</a:t>
            </a:r>
          </a:p>
          <a:p>
            <a:r>
              <a:rPr lang="en-US" sz="2200" dirty="0"/>
              <a:t>     c) To maintain a strong connection with members through the exchange of information.</a:t>
            </a:r>
          </a:p>
          <a:p>
            <a:r>
              <a:rPr lang="en-US" sz="2200" dirty="0"/>
              <a:t>     d) To increase the cost of communication methods.</a:t>
            </a:r>
          </a:p>
          <a:p>
            <a:endParaRPr lang="en-US" sz="2200" dirty="0"/>
          </a:p>
          <a:p>
            <a:r>
              <a:rPr lang="en-US" sz="2200" dirty="0"/>
              <a:t>What is the significance of a two-way flow of information in cooperative communication?</a:t>
            </a:r>
          </a:p>
          <a:p>
            <a:r>
              <a:rPr lang="en-US" sz="2200" dirty="0"/>
              <a:t>     a) It ensures that all communication is controlled by the board.</a:t>
            </a:r>
          </a:p>
          <a:p>
            <a:r>
              <a:rPr lang="en-US" sz="2200" dirty="0"/>
              <a:t>     b) It allows members to communicate with each other without board involvement.</a:t>
            </a:r>
          </a:p>
          <a:p>
            <a:r>
              <a:rPr lang="en-US" sz="2200" dirty="0"/>
              <a:t>     c) It enables the board to communicate without member feedback.</a:t>
            </a:r>
          </a:p>
          <a:p>
            <a:r>
              <a:rPr lang="en-US" sz="2200" dirty="0"/>
              <a:t>     d) It allows for member feedback and ensures that members' needs and concerns are addressed.</a:t>
            </a:r>
          </a:p>
          <a:p>
            <a:endParaRPr lang="en-US" sz="2200" dirty="0"/>
          </a:p>
          <a:p>
            <a:r>
              <a:rPr lang="en-US" sz="2200" dirty="0"/>
              <a:t>Which of the following is an example of a cost-effective communication method for cooperatives?</a:t>
            </a:r>
          </a:p>
          <a:p>
            <a:r>
              <a:rPr lang="en-US" sz="2200" dirty="0"/>
              <a:t>     a) Hiring a public relations firm to handle communication.</a:t>
            </a:r>
          </a:p>
          <a:p>
            <a:r>
              <a:rPr lang="en-US" sz="2200" dirty="0"/>
              <a:t>     b) Conducting large, expensive town hall meetings.</a:t>
            </a:r>
          </a:p>
          <a:p>
            <a:r>
              <a:rPr lang="en-US" sz="2200" dirty="0"/>
              <a:t>     c) Sending personalized letters to each member.</a:t>
            </a:r>
          </a:p>
          <a:p>
            <a:r>
              <a:rPr lang="en-US" sz="2200" dirty="0"/>
              <a:t>     d) Using community bulletin boards and informational newsletters.</a:t>
            </a:r>
          </a:p>
          <a:p>
            <a:endParaRPr lang="en-US" dirty="0"/>
          </a:p>
        </p:txBody>
      </p:sp>
      <p:sp>
        <p:nvSpPr>
          <p:cNvPr id="6" name="Title 5">
            <a:extLst>
              <a:ext uri="{FF2B5EF4-FFF2-40B4-BE49-F238E27FC236}">
                <a16:creationId xmlns:a16="http://schemas.microsoft.com/office/drawing/2014/main" id="{E9C76CA5-5CEE-7772-1CDD-0A471FE6C7D7}"/>
              </a:ext>
            </a:extLst>
          </p:cNvPr>
          <p:cNvSpPr>
            <a:spLocks noGrp="1"/>
          </p:cNvSpPr>
          <p:nvPr>
            <p:ph type="title"/>
          </p:nvPr>
        </p:nvSpPr>
        <p:spPr/>
        <p:txBody>
          <a:bodyPr>
            <a:normAutofit fontScale="90000"/>
          </a:bodyPr>
          <a:lstStyle/>
          <a:p>
            <a:r>
              <a:rPr lang="en-US" dirty="0"/>
              <a:t>Chapter 19: Communication Quiz </a:t>
            </a:r>
          </a:p>
        </p:txBody>
      </p:sp>
    </p:spTree>
    <p:extLst>
      <p:ext uri="{BB962C8B-B14F-4D97-AF65-F5344CB8AC3E}">
        <p14:creationId xmlns:p14="http://schemas.microsoft.com/office/powerpoint/2010/main" val="78817361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87607-115F-4640-05C5-A3476C202B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0385A8-4114-F166-2FAC-21E214AEF18D}"/>
              </a:ext>
            </a:extLst>
          </p:cNvPr>
          <p:cNvSpPr>
            <a:spLocks noGrp="1"/>
          </p:cNvSpPr>
          <p:nvPr>
            <p:ph sz="half" idx="2"/>
          </p:nvPr>
        </p:nvSpPr>
        <p:spPr>
          <a:xfrm>
            <a:off x="228600" y="514351"/>
            <a:ext cx="6858000" cy="4343400"/>
          </a:xfrm>
        </p:spPr>
        <p:txBody>
          <a:bodyPr>
            <a:normAutofit/>
          </a:bodyPr>
          <a:lstStyle/>
          <a:p>
            <a:r>
              <a:rPr lang="en-US" sz="1500" dirty="0"/>
              <a:t>How can committees contribute to effective communication in a cooperative?</a:t>
            </a:r>
          </a:p>
          <a:p>
            <a:r>
              <a:rPr lang="en-US" sz="1500" dirty="0"/>
              <a:t>     a) By handling all communication between the board and members.</a:t>
            </a:r>
          </a:p>
          <a:p>
            <a:r>
              <a:rPr lang="en-US" sz="1500" dirty="0"/>
              <a:t>     b) By creating barriers to communication.</a:t>
            </a:r>
          </a:p>
          <a:p>
            <a:r>
              <a:rPr lang="en-US" sz="1500" dirty="0"/>
              <a:t>     c) By assisting in conveying crucial information to members and welcoming new members.</a:t>
            </a:r>
          </a:p>
          <a:p>
            <a:r>
              <a:rPr lang="en-US" sz="1500" dirty="0"/>
              <a:t>     d) By taking over the board's decision-making responsibilities.</a:t>
            </a:r>
          </a:p>
          <a:p>
            <a:endParaRPr lang="en-US" sz="1500" dirty="0"/>
          </a:p>
          <a:p>
            <a:r>
              <a:rPr lang="en-US" sz="1500" dirty="0"/>
              <a:t>Which of the following is considered the most essential skill for board members in terms of communication?</a:t>
            </a:r>
          </a:p>
          <a:p>
            <a:r>
              <a:rPr lang="en-US" sz="1500" dirty="0"/>
              <a:t>     a) financial aptitude.</a:t>
            </a:r>
          </a:p>
          <a:p>
            <a:r>
              <a:rPr lang="en-US" sz="1500" dirty="0"/>
              <a:t>     b) Micro-management of operational details.</a:t>
            </a:r>
          </a:p>
          <a:p>
            <a:r>
              <a:rPr lang="en-US" sz="1500" dirty="0"/>
              <a:t>     c) Understanding that it's business, not personal.</a:t>
            </a:r>
          </a:p>
          <a:p>
            <a:r>
              <a:rPr lang="en-US" sz="1500" dirty="0"/>
              <a:t>     d) Effective listening.</a:t>
            </a:r>
          </a:p>
          <a:p>
            <a:endParaRPr lang="en-US" dirty="0"/>
          </a:p>
        </p:txBody>
      </p:sp>
      <p:sp>
        <p:nvSpPr>
          <p:cNvPr id="6" name="Title 5">
            <a:extLst>
              <a:ext uri="{FF2B5EF4-FFF2-40B4-BE49-F238E27FC236}">
                <a16:creationId xmlns:a16="http://schemas.microsoft.com/office/drawing/2014/main" id="{D992F1C9-1C9E-051F-6C09-9F5D0BC32AAF}"/>
              </a:ext>
            </a:extLst>
          </p:cNvPr>
          <p:cNvSpPr>
            <a:spLocks noGrp="1"/>
          </p:cNvSpPr>
          <p:nvPr>
            <p:ph type="title"/>
          </p:nvPr>
        </p:nvSpPr>
        <p:spPr/>
        <p:txBody>
          <a:bodyPr>
            <a:normAutofit fontScale="90000"/>
          </a:bodyPr>
          <a:lstStyle/>
          <a:p>
            <a:r>
              <a:rPr lang="en-US" dirty="0"/>
              <a:t>Chapter 19: Communication Quiz </a:t>
            </a:r>
          </a:p>
        </p:txBody>
      </p:sp>
    </p:spTree>
    <p:extLst>
      <p:ext uri="{BB962C8B-B14F-4D97-AF65-F5344CB8AC3E}">
        <p14:creationId xmlns:p14="http://schemas.microsoft.com/office/powerpoint/2010/main" val="127727816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C1B403-887B-CBB6-15E6-916B97008859}"/>
              </a:ext>
            </a:extLst>
          </p:cNvPr>
          <p:cNvSpPr>
            <a:spLocks noGrp="1"/>
          </p:cNvSpPr>
          <p:nvPr>
            <p:ph type="body" idx="1"/>
          </p:nvPr>
        </p:nvSpPr>
        <p:spPr/>
        <p:txBody>
          <a:bodyPr/>
          <a:lstStyle/>
          <a:p>
            <a:endParaRPr lang="en-US"/>
          </a:p>
        </p:txBody>
      </p:sp>
      <p:pic>
        <p:nvPicPr>
          <p:cNvPr id="8" name="Content Placeholder 7">
            <a:extLst>
              <a:ext uri="{FF2B5EF4-FFF2-40B4-BE49-F238E27FC236}">
                <a16:creationId xmlns:a16="http://schemas.microsoft.com/office/drawing/2014/main" id="{3780CBB6-B10C-436F-5C65-8FE19133B7B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0"/>
            <a:ext cx="9358721" cy="5264585"/>
          </a:xfrm>
        </p:spPr>
      </p:pic>
      <p:sp>
        <p:nvSpPr>
          <p:cNvPr id="4" name="Text Placeholder 3">
            <a:extLst>
              <a:ext uri="{FF2B5EF4-FFF2-40B4-BE49-F238E27FC236}">
                <a16:creationId xmlns:a16="http://schemas.microsoft.com/office/drawing/2014/main" id="{C9D09E90-A7DE-7F57-4401-AB8B2ED0A217}"/>
              </a:ext>
            </a:extLst>
          </p:cNvPr>
          <p:cNvSpPr>
            <a:spLocks noGrp="1"/>
          </p:cNvSpPr>
          <p:nvPr>
            <p:ph type="body" sz="quarter" idx="3"/>
          </p:nvPr>
        </p:nvSpPr>
        <p:spPr/>
        <p:txBody>
          <a:bodyPr/>
          <a:lstStyle/>
          <a:p>
            <a:endParaRPr lang="en-US"/>
          </a:p>
        </p:txBody>
      </p:sp>
      <p:sp>
        <p:nvSpPr>
          <p:cNvPr id="5" name="Content Placeholder 4">
            <a:extLst>
              <a:ext uri="{FF2B5EF4-FFF2-40B4-BE49-F238E27FC236}">
                <a16:creationId xmlns:a16="http://schemas.microsoft.com/office/drawing/2014/main" id="{8B2A2854-BE1D-AE3F-84A9-497D9AF2F308}"/>
              </a:ext>
            </a:extLst>
          </p:cNvPr>
          <p:cNvSpPr>
            <a:spLocks noGrp="1"/>
          </p:cNvSpPr>
          <p:nvPr>
            <p:ph sz="quarter" idx="4"/>
          </p:nvPr>
        </p:nvSpPr>
        <p:spPr/>
        <p:txBody>
          <a:bodyPr/>
          <a:lstStyle/>
          <a:p>
            <a:endParaRPr lang="en-US"/>
          </a:p>
        </p:txBody>
      </p:sp>
      <p:sp>
        <p:nvSpPr>
          <p:cNvPr id="6" name="Title 5">
            <a:extLst>
              <a:ext uri="{FF2B5EF4-FFF2-40B4-BE49-F238E27FC236}">
                <a16:creationId xmlns:a16="http://schemas.microsoft.com/office/drawing/2014/main" id="{E0B548D0-4EEF-2011-44C0-1A69B0BF3D63}"/>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371005003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FD540-861B-3B95-240C-511C851A3F43}"/>
              </a:ext>
            </a:extLst>
          </p:cNvPr>
          <p:cNvSpPr>
            <a:spLocks noGrp="1"/>
          </p:cNvSpPr>
          <p:nvPr>
            <p:ph type="title"/>
          </p:nvPr>
        </p:nvSpPr>
        <p:spPr>
          <a:xfrm>
            <a:off x="163284" y="120253"/>
            <a:ext cx="7913916" cy="394097"/>
          </a:xfrm>
        </p:spPr>
        <p:txBody>
          <a:bodyPr>
            <a:normAutofit fontScale="90000"/>
          </a:bodyPr>
          <a:lstStyle/>
          <a:p>
            <a:r>
              <a:rPr lang="en-US" dirty="0"/>
              <a:t>Chapter 20 Cooperatives: More Than Housing</a:t>
            </a:r>
          </a:p>
        </p:txBody>
      </p:sp>
      <p:sp>
        <p:nvSpPr>
          <p:cNvPr id="3" name="Content Placeholder 2">
            <a:extLst>
              <a:ext uri="{FF2B5EF4-FFF2-40B4-BE49-F238E27FC236}">
                <a16:creationId xmlns:a16="http://schemas.microsoft.com/office/drawing/2014/main" id="{179A3722-3F5E-C04E-9DC1-79F0BDA8C8CF}"/>
              </a:ext>
            </a:extLst>
          </p:cNvPr>
          <p:cNvSpPr>
            <a:spLocks noGrp="1"/>
          </p:cNvSpPr>
          <p:nvPr>
            <p:ph idx="1"/>
          </p:nvPr>
        </p:nvSpPr>
        <p:spPr>
          <a:xfrm>
            <a:off x="381000" y="628650"/>
            <a:ext cx="6705600" cy="4457700"/>
          </a:xfrm>
        </p:spPr>
        <p:txBody>
          <a:bodyPr>
            <a:normAutofit/>
          </a:bodyPr>
          <a:lstStyle/>
          <a:p>
            <a:pPr marL="0" indent="0">
              <a:buNone/>
            </a:pPr>
            <a:r>
              <a:rPr lang="en-US" dirty="0"/>
              <a:t>Developing Community: The Heart of Cooperative Living</a:t>
            </a:r>
          </a:p>
          <a:p>
            <a:pPr marL="0" indent="0">
              <a:buNone/>
            </a:pPr>
            <a:r>
              <a:rPr lang="en-US" b="1" dirty="0">
                <a:solidFill>
                  <a:schemeClr val="accent4">
                    <a:lumMod val="75000"/>
                  </a:schemeClr>
                </a:solidFill>
              </a:rPr>
              <a:t>Key Points:</a:t>
            </a:r>
          </a:p>
          <a:p>
            <a:pPr lvl="1"/>
            <a:r>
              <a:rPr lang="en-US" dirty="0"/>
              <a:t>Housing cooperatives go </a:t>
            </a:r>
            <a:r>
              <a:rPr lang="en-US" b="1" dirty="0">
                <a:solidFill>
                  <a:schemeClr val="accent4">
                    <a:lumMod val="75000"/>
                  </a:schemeClr>
                </a:solidFill>
              </a:rPr>
              <a:t>beyond affordability </a:t>
            </a:r>
            <a:r>
              <a:rPr lang="en-US" dirty="0"/>
              <a:t>— they build </a:t>
            </a:r>
            <a:r>
              <a:rPr lang="en-US" b="1" dirty="0">
                <a:solidFill>
                  <a:schemeClr val="accent4">
                    <a:lumMod val="75000"/>
                  </a:schemeClr>
                </a:solidFill>
              </a:rPr>
              <a:t>connection, safety, and shared purpose</a:t>
            </a:r>
            <a:r>
              <a:rPr lang="en-US" dirty="0"/>
              <a:t>.</a:t>
            </a:r>
          </a:p>
          <a:p>
            <a:pPr lvl="1"/>
            <a:r>
              <a:rPr lang="en-US" dirty="0"/>
              <a:t>Members aren’t just residents; they are </a:t>
            </a:r>
            <a:r>
              <a:rPr lang="en-US" b="1" dirty="0">
                <a:solidFill>
                  <a:schemeClr val="accent4">
                    <a:lumMod val="75000"/>
                  </a:schemeClr>
                </a:solidFill>
              </a:rPr>
              <a:t>co-owners, decision-makers, and community builders.</a:t>
            </a:r>
          </a:p>
          <a:p>
            <a:pPr lvl="1"/>
            <a:r>
              <a:rPr lang="en-US" dirty="0"/>
              <a:t>With over 1.5 million members nationwide, co-ops prove that </a:t>
            </a:r>
            <a:r>
              <a:rPr lang="en-US" b="1" dirty="0">
                <a:solidFill>
                  <a:schemeClr val="accent4">
                    <a:lumMod val="75000"/>
                  </a:schemeClr>
                </a:solidFill>
              </a:rPr>
              <a:t>collaboration creates stability and belonging.</a:t>
            </a:r>
          </a:p>
          <a:p>
            <a:pPr lvl="1"/>
            <a:r>
              <a:rPr lang="en-US" dirty="0"/>
              <a:t>A well-functioning </a:t>
            </a:r>
            <a:r>
              <a:rPr lang="en-US" b="1" dirty="0">
                <a:solidFill>
                  <a:schemeClr val="accent4">
                    <a:lumMod val="75000"/>
                  </a:schemeClr>
                </a:solidFill>
              </a:rPr>
              <a:t>board and engaged membership </a:t>
            </a:r>
            <a:r>
              <a:rPr lang="en-US" dirty="0"/>
              <a:t>form the backbone of every successful community.</a:t>
            </a:r>
          </a:p>
        </p:txBody>
      </p:sp>
    </p:spTree>
    <p:extLst>
      <p:ext uri="{BB962C8B-B14F-4D97-AF65-F5344CB8AC3E}">
        <p14:creationId xmlns:p14="http://schemas.microsoft.com/office/powerpoint/2010/main" val="284019526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6BE1E-510A-0EB1-7C57-3E9BD4B36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9AD73-D2D1-E698-153B-EA6420E8F475}"/>
              </a:ext>
            </a:extLst>
          </p:cNvPr>
          <p:cNvSpPr>
            <a:spLocks noGrp="1"/>
          </p:cNvSpPr>
          <p:nvPr>
            <p:ph type="title"/>
          </p:nvPr>
        </p:nvSpPr>
        <p:spPr>
          <a:xfrm>
            <a:off x="163284" y="120253"/>
            <a:ext cx="7913916" cy="394097"/>
          </a:xfrm>
        </p:spPr>
        <p:txBody>
          <a:bodyPr>
            <a:normAutofit fontScale="90000"/>
          </a:bodyPr>
          <a:lstStyle/>
          <a:p>
            <a:r>
              <a:rPr lang="en-US" dirty="0"/>
              <a:t>Tools That Build Strong Communities</a:t>
            </a:r>
          </a:p>
        </p:txBody>
      </p:sp>
      <p:sp>
        <p:nvSpPr>
          <p:cNvPr id="3" name="Content Placeholder 2">
            <a:extLst>
              <a:ext uri="{FF2B5EF4-FFF2-40B4-BE49-F238E27FC236}">
                <a16:creationId xmlns:a16="http://schemas.microsoft.com/office/drawing/2014/main" id="{1928AEF3-8431-FD5D-0B25-31CC0E8DA07D}"/>
              </a:ext>
            </a:extLst>
          </p:cNvPr>
          <p:cNvSpPr>
            <a:spLocks noGrp="1"/>
          </p:cNvSpPr>
          <p:nvPr>
            <p:ph idx="1"/>
          </p:nvPr>
        </p:nvSpPr>
        <p:spPr>
          <a:xfrm>
            <a:off x="381000" y="628650"/>
            <a:ext cx="6705600" cy="4457700"/>
          </a:xfrm>
        </p:spPr>
        <p:txBody>
          <a:bodyPr>
            <a:normAutofit lnSpcReduction="10000"/>
          </a:bodyPr>
          <a:lstStyle/>
          <a:p>
            <a:pPr marL="0" indent="0">
              <a:buNone/>
            </a:pPr>
            <a:r>
              <a:rPr lang="en-US" dirty="0"/>
              <a:t>Practical Ways to Strengthen Connection</a:t>
            </a:r>
          </a:p>
          <a:p>
            <a:pPr marL="0" indent="0">
              <a:buNone/>
            </a:pPr>
            <a:r>
              <a:rPr lang="en-US" b="1" dirty="0">
                <a:solidFill>
                  <a:schemeClr val="accent4">
                    <a:lumMod val="75000"/>
                  </a:schemeClr>
                </a:solidFill>
              </a:rPr>
              <a:t>Key Points (condensed list of best practices):</a:t>
            </a:r>
          </a:p>
          <a:p>
            <a:pPr lvl="1"/>
            <a:r>
              <a:rPr lang="en-US" b="1" dirty="0">
                <a:solidFill>
                  <a:schemeClr val="accent4">
                    <a:lumMod val="75000"/>
                  </a:schemeClr>
                </a:solidFill>
              </a:rPr>
              <a:t>Board &amp; Informational Meetings </a:t>
            </a:r>
            <a:r>
              <a:rPr lang="en-US" dirty="0"/>
              <a:t>– transparency and engagement.</a:t>
            </a:r>
          </a:p>
          <a:p>
            <a:pPr lvl="1"/>
            <a:r>
              <a:rPr lang="en-US" b="1" dirty="0">
                <a:solidFill>
                  <a:schemeClr val="accent4">
                    <a:lumMod val="75000"/>
                  </a:schemeClr>
                </a:solidFill>
              </a:rPr>
              <a:t>Co-op Website &amp; Apps </a:t>
            </a:r>
            <a:r>
              <a:rPr lang="en-US" dirty="0"/>
              <a:t>– central hubs for communication.</a:t>
            </a:r>
          </a:p>
          <a:p>
            <a:pPr lvl="1"/>
            <a:r>
              <a:rPr lang="en-US" b="1" dirty="0">
                <a:solidFill>
                  <a:schemeClr val="accent4">
                    <a:lumMod val="75000"/>
                  </a:schemeClr>
                </a:solidFill>
              </a:rPr>
              <a:t>Newsletters</a:t>
            </a:r>
            <a:r>
              <a:rPr lang="en-US" dirty="0"/>
              <a:t> – stories, updates, and education.</a:t>
            </a:r>
          </a:p>
          <a:p>
            <a:pPr lvl="1"/>
            <a:r>
              <a:rPr lang="en-US" b="1" dirty="0">
                <a:solidFill>
                  <a:schemeClr val="accent4">
                    <a:lumMod val="75000"/>
                  </a:schemeClr>
                </a:solidFill>
              </a:rPr>
              <a:t>Welcome Committees </a:t>
            </a:r>
            <a:r>
              <a:rPr lang="en-US" dirty="0"/>
              <a:t>– personal outreach for new members.</a:t>
            </a:r>
          </a:p>
          <a:p>
            <a:pPr lvl="1"/>
            <a:r>
              <a:rPr lang="en-US" b="1" dirty="0">
                <a:solidFill>
                  <a:schemeClr val="accent4">
                    <a:lumMod val="75000"/>
                  </a:schemeClr>
                </a:solidFill>
              </a:rPr>
              <a:t>Social Events &amp; Work Days </a:t>
            </a:r>
            <a:r>
              <a:rPr lang="en-US" dirty="0"/>
              <a:t>– strengthen camaraderie and pride.</a:t>
            </a:r>
          </a:p>
          <a:p>
            <a:pPr lvl="1"/>
            <a:r>
              <a:rPr lang="en-US" b="1" dirty="0">
                <a:solidFill>
                  <a:schemeClr val="accent4">
                    <a:lumMod val="75000"/>
                  </a:schemeClr>
                </a:solidFill>
              </a:rPr>
              <a:t>Emergency Drills </a:t>
            </a:r>
            <a:r>
              <a:rPr lang="en-US" dirty="0"/>
              <a:t>– build safety and teamwork.</a:t>
            </a:r>
          </a:p>
          <a:p>
            <a:pPr lvl="1"/>
            <a:r>
              <a:rPr lang="en-US" b="1" dirty="0">
                <a:solidFill>
                  <a:schemeClr val="accent4">
                    <a:lumMod val="75000"/>
                  </a:schemeClr>
                </a:solidFill>
              </a:rPr>
              <a:t>Member Orientation </a:t>
            </a:r>
            <a:r>
              <a:rPr lang="en-US" dirty="0"/>
              <a:t>– instill cooperative values early.</a:t>
            </a:r>
          </a:p>
        </p:txBody>
      </p:sp>
    </p:spTree>
    <p:extLst>
      <p:ext uri="{BB962C8B-B14F-4D97-AF65-F5344CB8AC3E}">
        <p14:creationId xmlns:p14="http://schemas.microsoft.com/office/powerpoint/2010/main" val="399636614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1206B-4CF8-1B9B-1F13-215040078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97DD6-8E8D-B2CC-4222-86AFECC65DD2}"/>
              </a:ext>
            </a:extLst>
          </p:cNvPr>
          <p:cNvSpPr>
            <a:spLocks noGrp="1"/>
          </p:cNvSpPr>
          <p:nvPr>
            <p:ph type="title"/>
          </p:nvPr>
        </p:nvSpPr>
        <p:spPr>
          <a:xfrm>
            <a:off x="163284" y="120253"/>
            <a:ext cx="7913916" cy="394097"/>
          </a:xfrm>
        </p:spPr>
        <p:txBody>
          <a:bodyPr>
            <a:normAutofit fontScale="90000"/>
          </a:bodyPr>
          <a:lstStyle/>
          <a:p>
            <a:r>
              <a:rPr lang="en-US" dirty="0"/>
              <a:t>Benefits That Extend Beyond the Co-op</a:t>
            </a:r>
          </a:p>
        </p:txBody>
      </p:sp>
      <p:sp>
        <p:nvSpPr>
          <p:cNvPr id="3" name="Content Placeholder 2">
            <a:extLst>
              <a:ext uri="{FF2B5EF4-FFF2-40B4-BE49-F238E27FC236}">
                <a16:creationId xmlns:a16="http://schemas.microsoft.com/office/drawing/2014/main" id="{D41B2B19-6C0E-A045-E26A-93E3833C9B4D}"/>
              </a:ext>
            </a:extLst>
          </p:cNvPr>
          <p:cNvSpPr>
            <a:spLocks noGrp="1"/>
          </p:cNvSpPr>
          <p:nvPr>
            <p:ph idx="1"/>
          </p:nvPr>
        </p:nvSpPr>
        <p:spPr>
          <a:xfrm>
            <a:off x="381000" y="628650"/>
            <a:ext cx="6705600" cy="4457700"/>
          </a:xfrm>
        </p:spPr>
        <p:txBody>
          <a:bodyPr>
            <a:normAutofit/>
          </a:bodyPr>
          <a:lstStyle/>
          <a:p>
            <a:pPr marL="0" indent="0">
              <a:buNone/>
            </a:pPr>
            <a:r>
              <a:rPr lang="en-US" dirty="0"/>
              <a:t>How Cooperatives Strengthen Communities at Large</a:t>
            </a:r>
          </a:p>
          <a:p>
            <a:pPr marL="0" indent="0">
              <a:buNone/>
            </a:pPr>
            <a:r>
              <a:rPr lang="en-US" b="1" dirty="0">
                <a:solidFill>
                  <a:schemeClr val="accent4">
                    <a:lumMod val="75000"/>
                  </a:schemeClr>
                </a:solidFill>
              </a:rPr>
              <a:t>Key Points:</a:t>
            </a:r>
          </a:p>
          <a:p>
            <a:pPr lvl="1"/>
            <a:r>
              <a:rPr lang="en-US" b="1" dirty="0">
                <a:solidFill>
                  <a:schemeClr val="accent4">
                    <a:lumMod val="75000"/>
                  </a:schemeClr>
                </a:solidFill>
              </a:rPr>
              <a:t>Economic Growth: </a:t>
            </a:r>
            <a:r>
              <a:rPr lang="en-US" dirty="0"/>
              <a:t>Co-ops help revitalize neighborhoods (e.g., St. Paul Art Crawl).</a:t>
            </a:r>
          </a:p>
          <a:p>
            <a:pPr lvl="1"/>
            <a:r>
              <a:rPr lang="en-US" b="1" dirty="0">
                <a:solidFill>
                  <a:schemeClr val="accent4">
                    <a:lumMod val="75000"/>
                  </a:schemeClr>
                </a:solidFill>
              </a:rPr>
              <a:t>Neighborhood Stability: </a:t>
            </a:r>
            <a:r>
              <a:rPr lang="en-US" dirty="0"/>
              <a:t>They offer affordable options that resist gentrification pressures.</a:t>
            </a:r>
          </a:p>
          <a:p>
            <a:pPr lvl="1"/>
            <a:r>
              <a:rPr lang="en-US" b="1" dirty="0">
                <a:solidFill>
                  <a:schemeClr val="accent4">
                    <a:lumMod val="75000"/>
                  </a:schemeClr>
                </a:solidFill>
              </a:rPr>
              <a:t>Support for Seniors: </a:t>
            </a:r>
            <a:r>
              <a:rPr lang="en-US" dirty="0"/>
              <a:t>Senior co-ops allow older adults to stay active in familiar communities.</a:t>
            </a:r>
          </a:p>
          <a:p>
            <a:pPr lvl="1"/>
            <a:r>
              <a:rPr lang="en-US" b="1" dirty="0">
                <a:solidFill>
                  <a:schemeClr val="accent4">
                    <a:lumMod val="75000"/>
                  </a:schemeClr>
                </a:solidFill>
              </a:rPr>
              <a:t>Financial Sustainability: </a:t>
            </a:r>
            <a:r>
              <a:rPr lang="en-US" dirty="0"/>
              <a:t>Rising demand strengthens co-ops’ financial foundation.</a:t>
            </a:r>
          </a:p>
          <a:p>
            <a:pPr lvl="1"/>
            <a:r>
              <a:rPr lang="en-US" b="1" dirty="0">
                <a:solidFill>
                  <a:schemeClr val="accent4">
                    <a:lumMod val="75000"/>
                  </a:schemeClr>
                </a:solidFill>
              </a:rPr>
              <a:t>Social Capital: </a:t>
            </a:r>
            <a:r>
              <a:rPr lang="en-US" dirty="0"/>
              <a:t>Trust and neighborly exchange grow naturally within cooperative systems.</a:t>
            </a:r>
          </a:p>
        </p:txBody>
      </p:sp>
    </p:spTree>
    <p:extLst>
      <p:ext uri="{BB962C8B-B14F-4D97-AF65-F5344CB8AC3E}">
        <p14:creationId xmlns:p14="http://schemas.microsoft.com/office/powerpoint/2010/main" val="343152356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90247-A527-7A2E-49CA-3C59DF0AF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54D2A3-044D-FC09-2ECE-05876DCD3580}"/>
              </a:ext>
            </a:extLst>
          </p:cNvPr>
          <p:cNvSpPr>
            <a:spLocks noGrp="1"/>
          </p:cNvSpPr>
          <p:nvPr>
            <p:ph type="title"/>
          </p:nvPr>
        </p:nvSpPr>
        <p:spPr>
          <a:xfrm>
            <a:off x="163284" y="120253"/>
            <a:ext cx="7913916" cy="394097"/>
          </a:xfrm>
        </p:spPr>
        <p:txBody>
          <a:bodyPr>
            <a:noAutofit/>
          </a:bodyPr>
          <a:lstStyle/>
          <a:p>
            <a:r>
              <a:rPr lang="en-US" sz="2000" dirty="0"/>
              <a:t>Cooperative Members: Shared Rights &amp; Responsibilities</a:t>
            </a:r>
          </a:p>
        </p:txBody>
      </p:sp>
      <p:sp>
        <p:nvSpPr>
          <p:cNvPr id="3" name="Content Placeholder 2">
            <a:extLst>
              <a:ext uri="{FF2B5EF4-FFF2-40B4-BE49-F238E27FC236}">
                <a16:creationId xmlns:a16="http://schemas.microsoft.com/office/drawing/2014/main" id="{9588F5E3-CBF9-8302-09F1-9FD4595C78AE}"/>
              </a:ext>
            </a:extLst>
          </p:cNvPr>
          <p:cNvSpPr>
            <a:spLocks noGrp="1"/>
          </p:cNvSpPr>
          <p:nvPr>
            <p:ph idx="1"/>
          </p:nvPr>
        </p:nvSpPr>
        <p:spPr>
          <a:xfrm>
            <a:off x="381000" y="628650"/>
            <a:ext cx="6705600" cy="4457700"/>
          </a:xfrm>
        </p:spPr>
        <p:txBody>
          <a:bodyPr>
            <a:normAutofit/>
          </a:bodyPr>
          <a:lstStyle/>
          <a:p>
            <a:pPr marL="0" indent="0">
              <a:buNone/>
            </a:pPr>
            <a:r>
              <a:rPr lang="en-US" dirty="0"/>
              <a:t>Empowered Members Make Strong Communities</a:t>
            </a:r>
          </a:p>
          <a:p>
            <a:pPr marL="0" indent="0">
              <a:buNone/>
            </a:pPr>
            <a:r>
              <a:rPr lang="en-US" b="1" dirty="0">
                <a:solidFill>
                  <a:schemeClr val="accent4">
                    <a:lumMod val="75000"/>
                  </a:schemeClr>
                </a:solidFill>
              </a:rPr>
              <a:t>Key Points:</a:t>
            </a:r>
          </a:p>
          <a:p>
            <a:pPr marL="0" indent="0">
              <a:buNone/>
            </a:pPr>
            <a:r>
              <a:rPr lang="en-US" b="1" dirty="0">
                <a:solidFill>
                  <a:schemeClr val="accent4">
                    <a:lumMod val="75000"/>
                  </a:schemeClr>
                </a:solidFill>
              </a:rPr>
              <a:t>Members’ Rights:</a:t>
            </a:r>
          </a:p>
          <a:p>
            <a:pPr lvl="1"/>
            <a:r>
              <a:rPr lang="en-US" dirty="0"/>
              <a:t>Fair treatment, safety, transparency, and a democratic voice.</a:t>
            </a:r>
          </a:p>
          <a:p>
            <a:pPr lvl="1"/>
            <a:r>
              <a:rPr lang="en-US" b="1" dirty="0">
                <a:solidFill>
                  <a:schemeClr val="accent4">
                    <a:lumMod val="75000"/>
                  </a:schemeClr>
                </a:solidFill>
              </a:rPr>
              <a:t>Members’ Responsibilities:</a:t>
            </a:r>
          </a:p>
          <a:p>
            <a:pPr lvl="2"/>
            <a:r>
              <a:rPr lang="en-US" dirty="0"/>
              <a:t>Stay informed, participate in meetings, respect others, and pay on time.</a:t>
            </a:r>
          </a:p>
          <a:p>
            <a:pPr lvl="1"/>
            <a:r>
              <a:rPr lang="en-US" b="1" dirty="0">
                <a:solidFill>
                  <a:schemeClr val="accent4">
                    <a:lumMod val="75000"/>
                  </a:schemeClr>
                </a:solidFill>
              </a:rPr>
              <a:t>Mutual Trust = Stronger Communities</a:t>
            </a:r>
          </a:p>
          <a:p>
            <a:pPr lvl="2"/>
            <a:r>
              <a:rPr lang="en-US" dirty="0"/>
              <a:t>Collaboration, empathy, and communication are the cornerstones of cooperative success.</a:t>
            </a:r>
          </a:p>
        </p:txBody>
      </p:sp>
    </p:spTree>
    <p:extLst>
      <p:ext uri="{BB962C8B-B14F-4D97-AF65-F5344CB8AC3E}">
        <p14:creationId xmlns:p14="http://schemas.microsoft.com/office/powerpoint/2010/main" val="424911703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61C2-D573-EB72-DB0C-679D2A29ED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925B57-E674-AA4E-EFE0-BFE28592B3D7}"/>
              </a:ext>
            </a:extLst>
          </p:cNvPr>
          <p:cNvSpPr>
            <a:spLocks noGrp="1"/>
          </p:cNvSpPr>
          <p:nvPr>
            <p:ph type="title"/>
          </p:nvPr>
        </p:nvSpPr>
        <p:spPr>
          <a:xfrm>
            <a:off x="163284" y="120253"/>
            <a:ext cx="7913916" cy="394097"/>
          </a:xfrm>
        </p:spPr>
        <p:txBody>
          <a:bodyPr>
            <a:noAutofit/>
          </a:bodyPr>
          <a:lstStyle/>
          <a:p>
            <a:r>
              <a:rPr lang="en-US" sz="2000" dirty="0"/>
              <a:t>Final Reflections &amp; Continuing the Journey</a:t>
            </a:r>
          </a:p>
        </p:txBody>
      </p:sp>
      <p:sp>
        <p:nvSpPr>
          <p:cNvPr id="3" name="Content Placeholder 2">
            <a:extLst>
              <a:ext uri="{FF2B5EF4-FFF2-40B4-BE49-F238E27FC236}">
                <a16:creationId xmlns:a16="http://schemas.microsoft.com/office/drawing/2014/main" id="{613CC097-392E-177D-6C57-EEAE4121266A}"/>
              </a:ext>
            </a:extLst>
          </p:cNvPr>
          <p:cNvSpPr>
            <a:spLocks noGrp="1"/>
          </p:cNvSpPr>
          <p:nvPr>
            <p:ph idx="1"/>
          </p:nvPr>
        </p:nvSpPr>
        <p:spPr>
          <a:xfrm>
            <a:off x="381000" y="628650"/>
            <a:ext cx="6705600" cy="4457700"/>
          </a:xfrm>
        </p:spPr>
        <p:txBody>
          <a:bodyPr>
            <a:normAutofit fontScale="92500"/>
          </a:bodyPr>
          <a:lstStyle/>
          <a:p>
            <a:pPr marL="0" indent="0">
              <a:buNone/>
            </a:pPr>
            <a:r>
              <a:rPr lang="en-US" dirty="0"/>
              <a:t>Carrying the Cooperative Spirit Forward</a:t>
            </a:r>
          </a:p>
          <a:p>
            <a:pPr marL="0" indent="0">
              <a:buNone/>
            </a:pPr>
            <a:r>
              <a:rPr lang="en-US" b="1" dirty="0">
                <a:solidFill>
                  <a:schemeClr val="accent4">
                    <a:lumMod val="75000"/>
                  </a:schemeClr>
                </a:solidFill>
              </a:rPr>
              <a:t>Key Takeaways from the Course:</a:t>
            </a:r>
          </a:p>
          <a:p>
            <a:pPr lvl="1"/>
            <a:r>
              <a:rPr lang="en-US" b="1" dirty="0">
                <a:solidFill>
                  <a:schemeClr val="accent4">
                    <a:lumMod val="75000"/>
                  </a:schemeClr>
                </a:solidFill>
              </a:rPr>
              <a:t>Governance: </a:t>
            </a:r>
            <a:r>
              <a:rPr lang="en-US" dirty="0"/>
              <a:t>Clear roles and ethical leadership sustain stability.</a:t>
            </a:r>
          </a:p>
          <a:p>
            <a:pPr lvl="1"/>
            <a:r>
              <a:rPr lang="en-US" b="1" dirty="0">
                <a:solidFill>
                  <a:schemeClr val="accent4">
                    <a:lumMod val="75000"/>
                  </a:schemeClr>
                </a:solidFill>
              </a:rPr>
              <a:t>Finance: </a:t>
            </a:r>
            <a:r>
              <a:rPr lang="en-US" dirty="0"/>
              <a:t>Transparency, reserves, and accountability build trust.</a:t>
            </a:r>
          </a:p>
          <a:p>
            <a:pPr lvl="1"/>
            <a:r>
              <a:rPr lang="en-US" b="1" dirty="0">
                <a:solidFill>
                  <a:schemeClr val="accent4">
                    <a:lumMod val="75000"/>
                  </a:schemeClr>
                </a:solidFill>
              </a:rPr>
              <a:t>Legal &amp; Maintenance: </a:t>
            </a:r>
            <a:r>
              <a:rPr lang="en-US" dirty="0"/>
              <a:t>Compliance and care preserve the community.</a:t>
            </a:r>
          </a:p>
          <a:p>
            <a:pPr lvl="1"/>
            <a:r>
              <a:rPr lang="en-US" b="1" dirty="0">
                <a:solidFill>
                  <a:schemeClr val="accent4">
                    <a:lumMod val="75000"/>
                  </a:schemeClr>
                </a:solidFill>
              </a:rPr>
              <a:t>Communication: </a:t>
            </a:r>
            <a:r>
              <a:rPr lang="en-US" dirty="0"/>
              <a:t>Listening connects people; clarity builds trust.</a:t>
            </a:r>
          </a:p>
          <a:p>
            <a:pPr lvl="1"/>
            <a:r>
              <a:rPr lang="en-US" b="1" dirty="0">
                <a:solidFill>
                  <a:schemeClr val="accent4">
                    <a:lumMod val="75000"/>
                  </a:schemeClr>
                </a:solidFill>
              </a:rPr>
              <a:t>Community Development</a:t>
            </a:r>
            <a:r>
              <a:rPr lang="en-US" dirty="0"/>
              <a:t>: Shared values create belonging and pride.</a:t>
            </a:r>
          </a:p>
          <a:p>
            <a:pPr lvl="1"/>
            <a:r>
              <a:rPr lang="en-US" b="1" dirty="0">
                <a:solidFill>
                  <a:schemeClr val="accent4">
                    <a:lumMod val="75000"/>
                  </a:schemeClr>
                </a:solidFill>
              </a:rPr>
              <a:t>Continuous Learning: </a:t>
            </a:r>
            <a:r>
              <a:rPr lang="en-US" dirty="0"/>
              <a:t>The best co-ops evolve — together.</a:t>
            </a:r>
          </a:p>
        </p:txBody>
      </p:sp>
    </p:spTree>
    <p:extLst>
      <p:ext uri="{BB962C8B-B14F-4D97-AF65-F5344CB8AC3E}">
        <p14:creationId xmlns:p14="http://schemas.microsoft.com/office/powerpoint/2010/main" val="356812473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FF1C0-D881-340E-8115-78C0FE977B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74492-1986-7E44-6847-7FA6111A95EC}"/>
              </a:ext>
            </a:extLst>
          </p:cNvPr>
          <p:cNvSpPr>
            <a:spLocks noGrp="1"/>
          </p:cNvSpPr>
          <p:nvPr>
            <p:ph type="title"/>
          </p:nvPr>
        </p:nvSpPr>
        <p:spPr>
          <a:xfrm>
            <a:off x="163284" y="120253"/>
            <a:ext cx="7913916" cy="394097"/>
          </a:xfrm>
        </p:spPr>
        <p:txBody>
          <a:bodyPr>
            <a:noAutofit/>
          </a:bodyPr>
          <a:lstStyle/>
          <a:p>
            <a:r>
              <a:rPr lang="en-US" sz="2000" dirty="0"/>
              <a:t>Final Reflections &amp; Continuing the Journey</a:t>
            </a:r>
          </a:p>
        </p:txBody>
      </p:sp>
      <p:sp>
        <p:nvSpPr>
          <p:cNvPr id="3" name="Content Placeholder 2">
            <a:extLst>
              <a:ext uri="{FF2B5EF4-FFF2-40B4-BE49-F238E27FC236}">
                <a16:creationId xmlns:a16="http://schemas.microsoft.com/office/drawing/2014/main" id="{BCE2E783-E222-A0EF-E66A-F4ED405F9AA5}"/>
              </a:ext>
            </a:extLst>
          </p:cNvPr>
          <p:cNvSpPr>
            <a:spLocks noGrp="1"/>
          </p:cNvSpPr>
          <p:nvPr>
            <p:ph idx="1"/>
          </p:nvPr>
        </p:nvSpPr>
        <p:spPr>
          <a:xfrm>
            <a:off x="381000" y="628650"/>
            <a:ext cx="6705600" cy="4457700"/>
          </a:xfrm>
        </p:spPr>
        <p:txBody>
          <a:bodyPr>
            <a:normAutofit/>
          </a:bodyPr>
          <a:lstStyle/>
          <a:p>
            <a:pPr marL="0" indent="0">
              <a:buNone/>
            </a:pPr>
            <a:r>
              <a:rPr lang="en-US" dirty="0"/>
              <a:t>Closing Message:</a:t>
            </a:r>
          </a:p>
          <a:p>
            <a:pPr marL="0" indent="0">
              <a:buNone/>
            </a:pPr>
            <a:endParaRPr lang="en-US" dirty="0"/>
          </a:p>
          <a:p>
            <a:pPr marL="0" indent="0">
              <a:buNone/>
            </a:pPr>
            <a:r>
              <a:rPr lang="en-US" dirty="0"/>
              <a:t>“You are now part of a proud tradition of cooperative leadership. Continue learning, mentoring others, and fostering communities that thrive through unity and compassion.”</a:t>
            </a:r>
          </a:p>
        </p:txBody>
      </p:sp>
    </p:spTree>
    <p:extLst>
      <p:ext uri="{BB962C8B-B14F-4D97-AF65-F5344CB8AC3E}">
        <p14:creationId xmlns:p14="http://schemas.microsoft.com/office/powerpoint/2010/main" val="73285558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F03E-50CF-BBAC-3221-B8A5FD4048F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AAABAD4-B090-CECC-F312-F62CA714BFA2}"/>
              </a:ext>
            </a:extLst>
          </p:cNvPr>
          <p:cNvSpPr>
            <a:spLocks noGrp="1"/>
          </p:cNvSpPr>
          <p:nvPr>
            <p:ph type="body" idx="1"/>
          </p:nvPr>
        </p:nvSpPr>
        <p:spPr>
          <a:xfrm>
            <a:off x="-533400" y="3943350"/>
            <a:ext cx="7663626" cy="1125537"/>
          </a:xfrm>
        </p:spPr>
        <p:txBody>
          <a:bodyPr>
            <a:normAutofit fontScale="25000" lnSpcReduction="20000"/>
          </a:bodyPr>
          <a:lstStyle/>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1.	Cooperative as a Community Model: </a:t>
            </a:r>
            <a:br>
              <a:rPr lang="en-US" sz="4800" b="1" dirty="0">
                <a:solidFill>
                  <a:schemeClr val="bg1"/>
                </a:solidFill>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 Housing cooperatives are not just models of affordable living; they are vibrant communities where members actively engage and collaborate to create a strong sense of belonging</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2.	Building Strong Relationships:  </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Healthy relationships among members are essential for a thriving cooperative. Strong community ties enable members to work collaboratively, ensuring effective governance and enhancing the overall living experience.</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3.	Tools to Foster Community: Various </a:t>
            </a:r>
            <a:br>
              <a:rPr lang="en-US" sz="4800" dirty="0">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Various</a:t>
            </a:r>
            <a:r>
              <a:rPr lang="en-US" sz="5600" dirty="0">
                <a:latin typeface="Arial" panose="020B0604020202020204" pitchFamily="34" charset="0"/>
                <a:cs typeface="Arial" panose="020B0604020202020204" pitchFamily="34" charset="0"/>
              </a:rPr>
              <a:t> strategies can nurture community within housing cooperatives, including regular board and informational meetings, informative newsletters, welcome committees for new members, and social activities that promote engagement and interaction among residents.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4.	Community Benefits: </a:t>
            </a:r>
          </a:p>
          <a:p>
            <a:pPr marL="685800" indent="-685800">
              <a:buFont typeface="Arial" panose="020B0604020202020204" pitchFamily="34" charset="0"/>
              <a:buChar char="•"/>
            </a:pPr>
            <a:r>
              <a:rPr lang="en-US" sz="5600" dirty="0">
                <a:latin typeface="Arial" panose="020B0604020202020204" pitchFamily="34" charset="0"/>
                <a:cs typeface="Arial" panose="020B0604020202020204" pitchFamily="34" charset="0"/>
              </a:rPr>
              <a:t>Cooperatives contribute to broader community stability and growth, as demonstrated by efforts like revitalizing neighborhoods, providing affordable housing options, and combatting out-migration in rural areas through supportive environments for residents.</a:t>
            </a:r>
          </a:p>
          <a:p>
            <a:pPr marL="685800" indent="-685800">
              <a:buFont typeface="Arial" panose="020B0604020202020204" pitchFamily="34" charset="0"/>
              <a:buChar char="•"/>
            </a:pPr>
            <a:endParaRPr lang="en-US" sz="5600" b="1" dirty="0">
              <a:solidFill>
                <a:schemeClr val="bg1"/>
              </a:solidFill>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5.	The Role of Members</a:t>
            </a:r>
            <a:br>
              <a:rPr lang="en-US" sz="4800" dirty="0">
                <a:latin typeface="Arial" panose="020B0604020202020204" pitchFamily="34" charset="0"/>
                <a:cs typeface="Arial" panose="020B0604020202020204" pitchFamily="34" charset="0"/>
              </a:rPr>
            </a:br>
            <a:r>
              <a:rPr lang="en-US" sz="5600" dirty="0" err="1">
                <a:latin typeface="Arial" panose="020B0604020202020204" pitchFamily="34" charset="0"/>
                <a:cs typeface="Arial" panose="020B0604020202020204" pitchFamily="34" charset="0"/>
              </a:rPr>
              <a:t>Members</a:t>
            </a:r>
            <a:r>
              <a:rPr lang="en-US" sz="5600" dirty="0">
                <a:latin typeface="Arial" panose="020B0604020202020204" pitchFamily="34" charset="0"/>
                <a:cs typeface="Arial" panose="020B0604020202020204" pitchFamily="34" charset="0"/>
              </a:rPr>
              <a:t> are not only residents but active participants in shaping their communities, with both rights and responsibilities that contribute to the cooperative's mission and values.</a:t>
            </a:r>
          </a:p>
          <a:p>
            <a:pPr marL="685800" indent="-6858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US" sz="5600" b="1" dirty="0">
                <a:solidFill>
                  <a:schemeClr val="bg1"/>
                </a:solidFill>
                <a:latin typeface="Arial" panose="020B0604020202020204" pitchFamily="34" charset="0"/>
                <a:cs typeface="Arial" panose="020B0604020202020204" pitchFamily="34" charset="0"/>
              </a:rPr>
              <a:t>6.	Charges and Accountability</a:t>
            </a:r>
            <a:br>
              <a:rPr lang="en-US" sz="4800" dirty="0">
                <a:latin typeface="Arial" panose="020B0604020202020204" pitchFamily="34" charset="0"/>
                <a:cs typeface="Arial" panose="020B0604020202020204" pitchFamily="34" charset="0"/>
              </a:rPr>
            </a:br>
            <a:r>
              <a:rPr lang="en-US" sz="5600" dirty="0">
                <a:latin typeface="Arial" panose="020B0604020202020204" pitchFamily="34" charset="0"/>
                <a:cs typeface="Arial" panose="020B0604020202020204" pitchFamily="34" charset="0"/>
              </a:rPr>
              <a:t>Members are not only residents but active participants in shaping their communities, with both rights and responsibilities that contribute to the cooperative's mission and values.</a:t>
            </a:r>
            <a:endParaRPr lang="en-US" dirty="0"/>
          </a:p>
        </p:txBody>
      </p:sp>
    </p:spTree>
    <p:extLst>
      <p:ext uri="{BB962C8B-B14F-4D97-AF65-F5344CB8AC3E}">
        <p14:creationId xmlns:p14="http://schemas.microsoft.com/office/powerpoint/2010/main" val="254317616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8156E-D405-CC46-5E33-D6629D1170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E638B-AA6B-CE16-0DA2-AD4183FF1066}"/>
              </a:ext>
            </a:extLst>
          </p:cNvPr>
          <p:cNvSpPr>
            <a:spLocks noGrp="1"/>
          </p:cNvSpPr>
          <p:nvPr>
            <p:ph sz="half" idx="2"/>
          </p:nvPr>
        </p:nvSpPr>
        <p:spPr>
          <a:xfrm>
            <a:off x="228600" y="514350"/>
            <a:ext cx="6858000" cy="4572000"/>
          </a:xfrm>
        </p:spPr>
        <p:txBody>
          <a:bodyPr>
            <a:normAutofit fontScale="70000" lnSpcReduction="20000"/>
          </a:bodyPr>
          <a:lstStyle/>
          <a:p>
            <a:r>
              <a:rPr lang="en-US" sz="2200" dirty="0"/>
              <a:t>What is the central goal of housing cooperatives, beyond affordability?</a:t>
            </a:r>
          </a:p>
          <a:p>
            <a:r>
              <a:rPr lang="en-US" sz="2200" dirty="0"/>
              <a:t>     a) To maximize profits for their members.</a:t>
            </a:r>
          </a:p>
          <a:p>
            <a:r>
              <a:rPr lang="en-US" sz="2200" dirty="0"/>
              <a:t>     b) To create a sense of belonging and community.</a:t>
            </a:r>
          </a:p>
          <a:p>
            <a:r>
              <a:rPr lang="en-US" sz="2200" dirty="0"/>
              <a:t>     c) To attract real estate investors.</a:t>
            </a:r>
          </a:p>
          <a:p>
            <a:r>
              <a:rPr lang="en-US" sz="2200" dirty="0"/>
              <a:t>     d) To provide luxurious amenities.</a:t>
            </a:r>
          </a:p>
          <a:p>
            <a:endParaRPr lang="en-US" sz="2200" dirty="0"/>
          </a:p>
          <a:p>
            <a:r>
              <a:rPr lang="en-US" sz="2200" dirty="0"/>
              <a:t>What is the role of relationships among board members in fostering a positive atmosphere in a cooperative community?</a:t>
            </a:r>
          </a:p>
          <a:p>
            <a:r>
              <a:rPr lang="en-US" sz="2200" dirty="0"/>
              <a:t>     a) Board members should avoid forming relationships to maintain impartiality.</a:t>
            </a:r>
          </a:p>
          <a:p>
            <a:r>
              <a:rPr lang="en-US" sz="2200" dirty="0"/>
              <a:t>     b) Strong relationships among board members are not important.</a:t>
            </a:r>
          </a:p>
          <a:p>
            <a:r>
              <a:rPr lang="en-US" sz="2200" dirty="0"/>
              <a:t>     c) Healthy relationships among board members contribute to a positive atmosphere.</a:t>
            </a:r>
          </a:p>
          <a:p>
            <a:r>
              <a:rPr lang="en-US" sz="2200" dirty="0"/>
              <a:t>     d) Board members should only focus on relationships with residents.</a:t>
            </a:r>
          </a:p>
          <a:p>
            <a:endParaRPr lang="en-US" sz="2200" dirty="0"/>
          </a:p>
          <a:p>
            <a:r>
              <a:rPr lang="en-US" sz="2200" dirty="0"/>
              <a:t>Which of the following is considered a tool to foster community within housing cooperatives?</a:t>
            </a:r>
          </a:p>
          <a:p>
            <a:r>
              <a:rPr lang="en-US" sz="2200" dirty="0"/>
              <a:t>     a) Outsourcing communication to a public relations firm.</a:t>
            </a:r>
          </a:p>
          <a:p>
            <a:r>
              <a:rPr lang="en-US" sz="2200" dirty="0"/>
              <a:t>     b) Keeping board meetings exclusive to board members.</a:t>
            </a:r>
          </a:p>
          <a:p>
            <a:r>
              <a:rPr lang="en-US" sz="2200" dirty="0"/>
              <a:t>     c) Using social media platforms exclusively for communication.</a:t>
            </a:r>
          </a:p>
          <a:p>
            <a:r>
              <a:rPr lang="en-US" sz="2200" dirty="0"/>
              <a:t>     d) Creating an association website with member profiles and regular alerts.</a:t>
            </a:r>
          </a:p>
          <a:p>
            <a:endParaRPr lang="en-US" dirty="0"/>
          </a:p>
        </p:txBody>
      </p:sp>
      <p:sp>
        <p:nvSpPr>
          <p:cNvPr id="6" name="Title 5">
            <a:extLst>
              <a:ext uri="{FF2B5EF4-FFF2-40B4-BE49-F238E27FC236}">
                <a16:creationId xmlns:a16="http://schemas.microsoft.com/office/drawing/2014/main" id="{8AD10245-4CF2-2884-D0EA-41022E463ADD}"/>
              </a:ext>
            </a:extLst>
          </p:cNvPr>
          <p:cNvSpPr>
            <a:spLocks noGrp="1"/>
          </p:cNvSpPr>
          <p:nvPr>
            <p:ph type="title"/>
          </p:nvPr>
        </p:nvSpPr>
        <p:spPr/>
        <p:txBody>
          <a:bodyPr>
            <a:normAutofit fontScale="90000"/>
          </a:bodyPr>
          <a:lstStyle/>
          <a:p>
            <a:r>
              <a:rPr lang="en-US" dirty="0"/>
              <a:t>Chapter 20: Community Quiz </a:t>
            </a:r>
          </a:p>
        </p:txBody>
      </p:sp>
    </p:spTree>
    <p:extLst>
      <p:ext uri="{BB962C8B-B14F-4D97-AF65-F5344CB8AC3E}">
        <p14:creationId xmlns:p14="http://schemas.microsoft.com/office/powerpoint/2010/main" val="252558529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D13E5-0B5A-0C31-21D8-39CE8442EA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00CF33-DA13-904B-B989-F8481F5C2D17}"/>
              </a:ext>
            </a:extLst>
          </p:cNvPr>
          <p:cNvSpPr>
            <a:spLocks noGrp="1"/>
          </p:cNvSpPr>
          <p:nvPr>
            <p:ph sz="half" idx="2"/>
          </p:nvPr>
        </p:nvSpPr>
        <p:spPr>
          <a:xfrm>
            <a:off x="228600" y="514350"/>
            <a:ext cx="6858000" cy="4038600"/>
          </a:xfrm>
        </p:spPr>
        <p:txBody>
          <a:bodyPr>
            <a:normAutofit/>
          </a:bodyPr>
          <a:lstStyle/>
          <a:p>
            <a:r>
              <a:rPr lang="en-US" sz="1500" dirty="0"/>
              <a:t>How can cooperative housing contribute to personal safety within a community?</a:t>
            </a:r>
          </a:p>
          <a:p>
            <a:r>
              <a:rPr lang="en-US" sz="1500" dirty="0"/>
              <a:t>     a) By implementing strict security measures.</a:t>
            </a:r>
          </a:p>
          <a:p>
            <a:r>
              <a:rPr lang="en-US" sz="1500" dirty="0"/>
              <a:t>     b) By discouraging interactions among neighbors.</a:t>
            </a:r>
          </a:p>
          <a:p>
            <a:r>
              <a:rPr lang="en-US" sz="1500" dirty="0"/>
              <a:t>     c) By fostering close-knit relationships and trust among neighbors.</a:t>
            </a:r>
          </a:p>
          <a:p>
            <a:r>
              <a:rPr lang="en-US" sz="1500" dirty="0"/>
              <a:t>     d) By hiring security personnel.</a:t>
            </a:r>
          </a:p>
          <a:p>
            <a:endParaRPr lang="en-US" sz="1500" dirty="0"/>
          </a:p>
          <a:p>
            <a:r>
              <a:rPr lang="en-US" sz="1500" dirty="0"/>
              <a:t>What is one way that cooperatives stabilize neighborhoods facing gentrification?</a:t>
            </a:r>
          </a:p>
          <a:p>
            <a:r>
              <a:rPr lang="en-US" sz="1500" dirty="0"/>
              <a:t>     a) By increasing housing prices to match the gentrification trend.</a:t>
            </a:r>
          </a:p>
          <a:p>
            <a:r>
              <a:rPr lang="en-US" sz="1500" dirty="0"/>
              <a:t>     b) By providing affordable housing options, allowing lower-income families to stay.</a:t>
            </a:r>
          </a:p>
          <a:p>
            <a:r>
              <a:rPr lang="en-US" sz="1500" dirty="0"/>
              <a:t>     c) By encouraging rapid development in the neighborhood.</a:t>
            </a:r>
          </a:p>
          <a:p>
            <a:r>
              <a:rPr lang="en-US" sz="1500"/>
              <a:t>     d</a:t>
            </a:r>
            <a:r>
              <a:rPr lang="en-US" sz="1500" dirty="0"/>
              <a:t>) By displacing existing residents to attract higher-income individuals.</a:t>
            </a:r>
          </a:p>
          <a:p>
            <a:endParaRPr lang="en-US" dirty="0"/>
          </a:p>
        </p:txBody>
      </p:sp>
      <p:sp>
        <p:nvSpPr>
          <p:cNvPr id="6" name="Title 5">
            <a:extLst>
              <a:ext uri="{FF2B5EF4-FFF2-40B4-BE49-F238E27FC236}">
                <a16:creationId xmlns:a16="http://schemas.microsoft.com/office/drawing/2014/main" id="{159E36C5-FD07-758C-52FC-4842653B9B30}"/>
              </a:ext>
            </a:extLst>
          </p:cNvPr>
          <p:cNvSpPr>
            <a:spLocks noGrp="1"/>
          </p:cNvSpPr>
          <p:nvPr>
            <p:ph type="title"/>
          </p:nvPr>
        </p:nvSpPr>
        <p:spPr/>
        <p:txBody>
          <a:bodyPr>
            <a:normAutofit fontScale="90000"/>
          </a:bodyPr>
          <a:lstStyle/>
          <a:p>
            <a:r>
              <a:rPr lang="en-US" dirty="0"/>
              <a:t>Chapter 20: Community Quiz </a:t>
            </a:r>
          </a:p>
        </p:txBody>
      </p:sp>
    </p:spTree>
    <p:extLst>
      <p:ext uri="{BB962C8B-B14F-4D97-AF65-F5344CB8AC3E}">
        <p14:creationId xmlns:p14="http://schemas.microsoft.com/office/powerpoint/2010/main" val="40424151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5B53-42DC-86C9-125C-5F6B060A84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B6ECB5-6DE0-DC28-7863-E1913719FD22}"/>
              </a:ext>
            </a:extLst>
          </p:cNvPr>
          <p:cNvSpPr txBox="1"/>
          <p:nvPr/>
        </p:nvSpPr>
        <p:spPr>
          <a:xfrm>
            <a:off x="369366" y="1123950"/>
            <a:ext cx="6553200" cy="2677656"/>
          </a:xfrm>
          <a:prstGeom prst="rect">
            <a:avLst/>
          </a:prstGeom>
          <a:noFill/>
        </p:spPr>
        <p:txBody>
          <a:bodyPr wrap="square" rtlCol="0">
            <a:spAutoFit/>
          </a:bodyPr>
          <a:lstStyle/>
          <a:p>
            <a:r>
              <a:rPr lang="en-US" sz="2400" dirty="0">
                <a:solidFill>
                  <a:schemeClr val="bg1"/>
                </a:solidFill>
              </a:rPr>
              <a:t>By completing this course, you are well-equipped to contribute positively to your cooperative's success, whether you are a board member, officer, committee member, or dedicated member. Your knowledge and commitment to cooperative values will play a pivotal role in maintaining the cooperative spirit and thriving communities.</a:t>
            </a:r>
          </a:p>
        </p:txBody>
      </p:sp>
    </p:spTree>
    <p:extLst>
      <p:ext uri="{BB962C8B-B14F-4D97-AF65-F5344CB8AC3E}">
        <p14:creationId xmlns:p14="http://schemas.microsoft.com/office/powerpoint/2010/main" val="12008519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958453"/>
            <a:ext cx="6553202" cy="394097"/>
          </a:xfrm>
        </p:spPr>
        <p:txBody>
          <a:bodyPr>
            <a:normAutofit fontScale="90000"/>
          </a:bodyPr>
          <a:lstStyle/>
          <a:p>
            <a:r>
              <a:rPr lang="en-US" dirty="0"/>
              <a:t>Questions?     </a:t>
            </a:r>
            <a:br>
              <a:rPr lang="en-US" dirty="0"/>
            </a:br>
            <a:br>
              <a:rPr lang="en-US" dirty="0"/>
            </a:br>
            <a:r>
              <a:rPr lang="en-US" dirty="0">
                <a:solidFill>
                  <a:schemeClr val="accent6">
                    <a:lumMod val="75000"/>
                  </a:schemeClr>
                </a:solidFill>
              </a:rPr>
              <a:t>More Information?</a:t>
            </a:r>
          </a:p>
        </p:txBody>
      </p:sp>
      <p:pic>
        <p:nvPicPr>
          <p:cNvPr id="6"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667000" y="1733550"/>
            <a:ext cx="3124200" cy="3124200"/>
          </a:xfrm>
        </p:spPr>
      </p:pic>
    </p:spTree>
    <p:extLst>
      <p:ext uri="{BB962C8B-B14F-4D97-AF65-F5344CB8AC3E}">
        <p14:creationId xmlns:p14="http://schemas.microsoft.com/office/powerpoint/2010/main" val="3647596716"/>
      </p:ext>
    </p:extLst>
  </p:cSld>
  <p:clrMapOvr>
    <a:masterClrMapping/>
  </p:clrMapOvr>
</p:sld>
</file>

<file path=ppt/theme/theme1.xml><?xml version="1.0" encoding="utf-8"?>
<a:theme xmlns:a="http://schemas.openxmlformats.org/drawingml/2006/main" name="PresenterMedia.com Animated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PresenterMedia.com Animated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resenterMedia.com Animated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resenterMedia.com Animated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reflective ball">
      <a:majorFont>
        <a:latin typeface="Franklin Gothic Heavy"/>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7841</TotalTime>
  <Words>17924</Words>
  <Application>Microsoft Office PowerPoint</Application>
  <PresentationFormat>On-screen Show (16:9)</PresentationFormat>
  <Paragraphs>1822</Paragraphs>
  <Slides>197</Slides>
  <Notes>20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197</vt:i4>
      </vt:variant>
    </vt:vector>
  </HeadingPairs>
  <TitlesOfParts>
    <vt:vector size="204" baseType="lpstr">
      <vt:lpstr>Arial</vt:lpstr>
      <vt:lpstr>Calibri</vt:lpstr>
      <vt:lpstr>Franklin Gothic Heavy</vt:lpstr>
      <vt:lpstr>PresenterMedia.com Animated Theme</vt:lpstr>
      <vt:lpstr>2_PresenterMedia.com Animated Theme</vt:lpstr>
      <vt:lpstr>1_PresenterMedia.com Animated Theme</vt:lpstr>
      <vt:lpstr>PresenterMedia.com Animated Theme</vt:lpstr>
      <vt:lpstr>New Board Member Class</vt:lpstr>
      <vt:lpstr>PowerPoint Presentation</vt:lpstr>
      <vt:lpstr>Training Book from Berendson Academy </vt:lpstr>
      <vt:lpstr>Agenda</vt:lpstr>
      <vt:lpstr>PowerPoint Presentation</vt:lpstr>
      <vt:lpstr>PowerPoint Presentation</vt:lpstr>
      <vt:lpstr>PowerPoint Presentation</vt:lpstr>
      <vt:lpstr>Chapter 1 – The Fascinating World of Cooperatives</vt:lpstr>
      <vt:lpstr>The Birth of Cooperatives: The Rochdale Story</vt:lpstr>
      <vt:lpstr>The Birth of Cooperatives: The Rochdale Story</vt:lpstr>
      <vt:lpstr>The Modern Cooperative Spirit</vt:lpstr>
      <vt:lpstr>What Makes a Cooperative Unique</vt:lpstr>
      <vt:lpstr>Your Role as a Cooperative Leader</vt:lpstr>
      <vt:lpstr>PowerPoint Presentation</vt:lpstr>
      <vt:lpstr>Chapter 1 Cooperatives  Quiz </vt:lpstr>
      <vt:lpstr>Chapter 1 Cooperatives  Quiz </vt:lpstr>
      <vt:lpstr>PowerPoint Presentation</vt:lpstr>
      <vt:lpstr>Chapter 2 – The Vibrant Tapestry of Housing Cooperatives</vt:lpstr>
      <vt:lpstr>The Many Faces of Cooperative Housing</vt:lpstr>
      <vt:lpstr>The Heartbeat: Principles and Values</vt:lpstr>
      <vt:lpstr>Limited-Equity Cooperatives: Balancing Dreams &amp; Affordability</vt:lpstr>
      <vt:lpstr>The Benefits of Cooperative Living</vt:lpstr>
      <vt:lpstr>The Benefits of Cooperative Living</vt:lpstr>
      <vt:lpstr>PowerPoint Presentation</vt:lpstr>
      <vt:lpstr>Chapter 2 Housing coop Quiz </vt:lpstr>
      <vt:lpstr>Chapter 2 Housing coop Quiz </vt:lpstr>
      <vt:lpstr>PowerPoint Presentation</vt:lpstr>
      <vt:lpstr>Chapter 3 – Cooperative Documents: The Foundation of Governance</vt:lpstr>
      <vt:lpstr>Core Corporate Documents</vt:lpstr>
      <vt:lpstr>Co-op ↔ Member Documents</vt:lpstr>
      <vt:lpstr>Co-op ↔ External Agencies</vt:lpstr>
      <vt:lpstr>Directing the Directors: Governance Toolset</vt:lpstr>
      <vt:lpstr>PowerPoint Presentation</vt:lpstr>
      <vt:lpstr>Chapter 3 Cooperative Documents Quiz </vt:lpstr>
      <vt:lpstr>Chapter 3 Cooperative Documents Quiz </vt:lpstr>
      <vt:lpstr>PowerPoint Presentation</vt:lpstr>
      <vt:lpstr>Chapter 4 – Cooperative Structure: Leading Through Governance</vt:lpstr>
      <vt:lpstr>Responsibilities of Directors</vt:lpstr>
      <vt:lpstr>Legal and Ethical Obligations</vt:lpstr>
      <vt:lpstr>Authority and Development</vt:lpstr>
      <vt:lpstr>Your Leadership Impact</vt:lpstr>
      <vt:lpstr>PowerPoint Presentation</vt:lpstr>
      <vt:lpstr>Chapter 4 Cooperative Structure Quiz </vt:lpstr>
      <vt:lpstr>Chapter 4 Cooperative Structure Quiz </vt:lpstr>
      <vt:lpstr>PowerPoint Presentation</vt:lpstr>
      <vt:lpstr>Chapter 5 – Board of Directors: Guiding the Mission</vt:lpstr>
      <vt:lpstr>Directors’ Core Responsibilities</vt:lpstr>
      <vt:lpstr>Directors’ Core Responsibilities</vt:lpstr>
      <vt:lpstr>Qualities of an Effective Director</vt:lpstr>
      <vt:lpstr>The Director’s Role in Action</vt:lpstr>
      <vt:lpstr>Legal and Ethical Duties</vt:lpstr>
      <vt:lpstr>Legal and Ethical Duties</vt:lpstr>
      <vt:lpstr>PowerPoint Presentation</vt:lpstr>
      <vt:lpstr>Chapter 5: Board of Directors Quiz </vt:lpstr>
      <vt:lpstr>Chapter 5: Board of Directors Quiz </vt:lpstr>
      <vt:lpstr>PowerPoint Presentation</vt:lpstr>
      <vt:lpstr>Chapter 6 – Officers of the Co-op: Guiding with Purpose</vt:lpstr>
      <vt:lpstr>The President’s Role</vt:lpstr>
      <vt:lpstr>The Vice President’s Role</vt:lpstr>
      <vt:lpstr>The Secretary’s Role</vt:lpstr>
      <vt:lpstr>The Treasurer’s Role</vt:lpstr>
      <vt:lpstr>PowerPoint Presentation</vt:lpstr>
      <vt:lpstr>Chapter 6: Officers of the Co-op Quiz </vt:lpstr>
      <vt:lpstr>Chapter 6: Officers of the Co-op Quiz </vt:lpstr>
      <vt:lpstr>PowerPoint Presentation</vt:lpstr>
      <vt:lpstr>Chapter 7 – Directors Leadership: Inspiring with Purpose</vt:lpstr>
      <vt:lpstr>Stewardship and Ethics</vt:lpstr>
      <vt:lpstr>Cultivating Inclusion and Integrity</vt:lpstr>
      <vt:lpstr>Organizational Traditions &amp; Engagement</vt:lpstr>
      <vt:lpstr>The Heart of Effective Leadership</vt:lpstr>
      <vt:lpstr>PowerPoint Presentation</vt:lpstr>
      <vt:lpstr>Chapter 7: Director Leadership Quiz </vt:lpstr>
      <vt:lpstr>Chapter 7: Director Leadership Quiz </vt:lpstr>
      <vt:lpstr>PowerPoint Presentation</vt:lpstr>
      <vt:lpstr>Chapter 8: The Power of Strategic Planning,</vt:lpstr>
      <vt:lpstr>Crafting the Strategic Plan</vt:lpstr>
      <vt:lpstr>Teamwork That Drives Success</vt:lpstr>
      <vt:lpstr>Values That Steer the Journey</vt:lpstr>
      <vt:lpstr>From Vision to Implementation</vt:lpstr>
      <vt:lpstr>PowerPoint Presentation</vt:lpstr>
      <vt:lpstr>Chapter 8: Strategic Planning Quiz </vt:lpstr>
      <vt:lpstr>Chapter 8: Strategic Planning Quiz </vt:lpstr>
      <vt:lpstr>PowerPoint Presentation</vt:lpstr>
      <vt:lpstr>The Art of Governance</vt:lpstr>
      <vt:lpstr>The Art of Governance</vt:lpstr>
      <vt:lpstr>Governing vs. Managing</vt:lpstr>
      <vt:lpstr>Growing as a Board and as Leaders</vt:lpstr>
      <vt:lpstr>The Gospel of Good Governance</vt:lpstr>
      <vt:lpstr>PowerPoint Presentation</vt:lpstr>
      <vt:lpstr>Chapter 9: Governance Quiz </vt:lpstr>
      <vt:lpstr>Chapter 9: Governance Quiz </vt:lpstr>
      <vt:lpstr>PowerPoint Presentation</vt:lpstr>
      <vt:lpstr>Chapter 10 Why Policies Matter</vt:lpstr>
      <vt:lpstr>The Art of Policy Development</vt:lpstr>
      <vt:lpstr>Avoiding Common Pitfalls</vt:lpstr>
      <vt:lpstr>Examples of Essential Policies</vt:lpstr>
      <vt:lpstr>Keeping Policies Alive</vt:lpstr>
      <vt:lpstr>PowerPoint Presentation</vt:lpstr>
      <vt:lpstr>Chapter 10: Policies Quiz </vt:lpstr>
      <vt:lpstr>Chapter 10: Policies Quiz </vt:lpstr>
      <vt:lpstr>PowerPoint Presentation</vt:lpstr>
      <vt:lpstr>Why Rules Matter</vt:lpstr>
      <vt:lpstr>The Rule-Making Process</vt:lpstr>
      <vt:lpstr>Characteristics of Effective Rules</vt:lpstr>
      <vt:lpstr>Encouraging Voluntary Compliance</vt:lpstr>
      <vt:lpstr>Continuous Evaluation &amp; Improvement</vt:lpstr>
      <vt:lpstr>Continuous Evaluation &amp; Improvement</vt:lpstr>
      <vt:lpstr>PowerPoint Presentation</vt:lpstr>
      <vt:lpstr>Chapter 11 COOPERATIVE RULES: Quiz </vt:lpstr>
      <vt:lpstr>Chapter 11 COOPERATIVE RULES: Quiz </vt:lpstr>
      <vt:lpstr>PowerPoint Presentation</vt:lpstr>
      <vt:lpstr>Chapter 12 Safeguarding the Cooperative’s Wealth</vt:lpstr>
      <vt:lpstr>Budgeting: The Art of Financial Foresight</vt:lpstr>
      <vt:lpstr>Building and Managing Reserves</vt:lpstr>
      <vt:lpstr>Using and Protecting Reserve Funds</vt:lpstr>
      <vt:lpstr>Financial Mastery &amp; Legacy</vt:lpstr>
      <vt:lpstr>PowerPoint Presentation</vt:lpstr>
      <vt:lpstr>Chapter 12  Cooperative Finance Quiz </vt:lpstr>
      <vt:lpstr>Chapter 12  Cooperative Finance Quiz </vt:lpstr>
      <vt:lpstr>PowerPoint Presentation</vt:lpstr>
      <vt:lpstr>Chapter 13 Partnering for Success</vt:lpstr>
      <vt:lpstr>The Attorney: Legal Guidance &amp; Protection</vt:lpstr>
      <vt:lpstr>The CPA: Financial Health &amp; Transparency</vt:lpstr>
      <vt:lpstr>The Insurance Agent: Risk Management &amp; Security</vt:lpstr>
      <vt:lpstr>The Reserve Specialist: Planning for the Future</vt:lpstr>
      <vt:lpstr>PowerPoint Presentation</vt:lpstr>
      <vt:lpstr>Chapter 13: Working with Professionals Quiz </vt:lpstr>
      <vt:lpstr>Chapter 13: Working with Professionals Quiz </vt:lpstr>
      <vt:lpstr>PowerPoint Presentation</vt:lpstr>
      <vt:lpstr>Chapter 14 Management = Mission In Motion</vt:lpstr>
      <vt:lpstr>How Co-op Management Is Different</vt:lpstr>
      <vt:lpstr>How Co-op Management Is Different</vt:lpstr>
      <vt:lpstr>Selecting Management (or a Mgmt Company)</vt:lpstr>
      <vt:lpstr>Selecting Management (or a Mgmt Company)</vt:lpstr>
      <vt:lpstr>Managing by Objectives (EMBO)</vt:lpstr>
      <vt:lpstr>Oversight Cadence &amp; Risk Controls</vt:lpstr>
      <vt:lpstr>Oversight Cadence &amp; Risk Controls</vt:lpstr>
      <vt:lpstr>PowerPoint Presentation</vt:lpstr>
      <vt:lpstr>CHAPTER 14 MANAGEMENT Quiz </vt:lpstr>
      <vt:lpstr>CHAPTER 14 MANAGEMENT Quiz </vt:lpstr>
      <vt:lpstr>PowerPoint Presentation</vt:lpstr>
      <vt:lpstr>Chapter 15 The Purpose of Meetings</vt:lpstr>
      <vt:lpstr>Annual &amp; Special Meetings</vt:lpstr>
      <vt:lpstr>Preparation = Productivity</vt:lpstr>
      <vt:lpstr>Running Effective Meetings</vt:lpstr>
      <vt:lpstr>Staying Focused &amp; Engaged</vt:lpstr>
      <vt:lpstr>PowerPoint Presentation</vt:lpstr>
      <vt:lpstr>Chapter 15 Meetings Quiz </vt:lpstr>
      <vt:lpstr>Chapter 15 Meetings Quiz </vt:lpstr>
      <vt:lpstr>PowerPoint Presentation</vt:lpstr>
      <vt:lpstr>Chapter 16 Parliamentary Procedures Unveiled</vt:lpstr>
      <vt:lpstr>Mastering Motions &amp; Voting</vt:lpstr>
      <vt:lpstr>Essential Skills for Effective Participation</vt:lpstr>
      <vt:lpstr>Beyond the Basics: Advanced Tools</vt:lpstr>
      <vt:lpstr>Embracing Parliamentary Confidence</vt:lpstr>
      <vt:lpstr>PowerPoint Presentation</vt:lpstr>
      <vt:lpstr>Chapter 16: Parliamentary Procedures Quiz </vt:lpstr>
      <vt:lpstr>Chapter 16: Parliamentary Procedures Quiz </vt:lpstr>
      <vt:lpstr>PowerPoint Presentation</vt:lpstr>
      <vt:lpstr>Chapter 17 Embracing the Cooperative Spirit</vt:lpstr>
      <vt:lpstr>Rights and Responsibilities</vt:lpstr>
      <vt:lpstr>Maintenance: The Lifeblood of the Co-op</vt:lpstr>
      <vt:lpstr>Members and the Board: Partners in Success</vt:lpstr>
      <vt:lpstr>Building a Brighter Future Together</vt:lpstr>
      <vt:lpstr>PowerPoint Presentation</vt:lpstr>
      <vt:lpstr>Chapter 17: Cooperative Members Quiz </vt:lpstr>
      <vt:lpstr>Chapter 17: Cooperative Members Quiz </vt:lpstr>
      <vt:lpstr>PowerPoint Presentation</vt:lpstr>
      <vt:lpstr>Chapter 18 The Power of Committees</vt:lpstr>
      <vt:lpstr>Committee Function and Structure</vt:lpstr>
      <vt:lpstr>Committee Charges and Accountability</vt:lpstr>
      <vt:lpstr>The Committee Liaison</vt:lpstr>
      <vt:lpstr>Building a Vibrant Cooperative</vt:lpstr>
      <vt:lpstr>PowerPoint Presentation</vt:lpstr>
      <vt:lpstr>Chapter 18: Committees Quiz </vt:lpstr>
      <vt:lpstr>Chapter 18: Committees Quiz </vt:lpstr>
      <vt:lpstr>PowerPoint Presentation</vt:lpstr>
      <vt:lpstr>Chapter 19 Communication: The Heart of a Cooperative</vt:lpstr>
      <vt:lpstr>Cost-Effective and Cooperative Communication</vt:lpstr>
      <vt:lpstr>Essential Skills for Cooperative Leaders</vt:lpstr>
      <vt:lpstr>Crisis Communication: Staying Calm and Connected</vt:lpstr>
      <vt:lpstr>Building Trust Through Communication</vt:lpstr>
      <vt:lpstr>PowerPoint Presentation</vt:lpstr>
      <vt:lpstr>Chapter 19: Communication Quiz </vt:lpstr>
      <vt:lpstr>Chapter 19: Communication Quiz </vt:lpstr>
      <vt:lpstr>PowerPoint Presentation</vt:lpstr>
      <vt:lpstr>Chapter 20 Cooperatives: More Than Housing</vt:lpstr>
      <vt:lpstr>Tools That Build Strong Communities</vt:lpstr>
      <vt:lpstr>Benefits That Extend Beyond the Co-op</vt:lpstr>
      <vt:lpstr>Cooperative Members: Shared Rights &amp; Responsibilities</vt:lpstr>
      <vt:lpstr>Final Reflections &amp; Continuing the Journey</vt:lpstr>
      <vt:lpstr>Final Reflections &amp; Continuing the Journey</vt:lpstr>
      <vt:lpstr>PowerPoint Presentation</vt:lpstr>
      <vt:lpstr>Chapter 20: Community Quiz </vt:lpstr>
      <vt:lpstr>Chapter 20: Community Quiz </vt:lpstr>
      <vt:lpstr>PowerPoint Presentation</vt:lpstr>
      <vt:lpstr>Questions?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Earth</dc:title>
  <dc:creator>PresenterMedia.com</dc:creator>
  <cp:lastModifiedBy>Richard2  Berendson</cp:lastModifiedBy>
  <cp:revision>232</cp:revision>
  <dcterms:created xsi:type="dcterms:W3CDTF">2010-11-24T18:19:10Z</dcterms:created>
  <dcterms:modified xsi:type="dcterms:W3CDTF">2025-10-20T16:51:27Z</dcterms:modified>
</cp:coreProperties>
</file>